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7" r:id="rId2"/>
    <p:sldId id="322" r:id="rId3"/>
    <p:sldId id="268" r:id="rId4"/>
    <p:sldId id="326" r:id="rId5"/>
    <p:sldId id="323" r:id="rId6"/>
    <p:sldId id="303" r:id="rId7"/>
    <p:sldId id="312" r:id="rId8"/>
    <p:sldId id="313" r:id="rId9"/>
    <p:sldId id="288" r:id="rId10"/>
    <p:sldId id="314" r:id="rId11"/>
    <p:sldId id="315" r:id="rId12"/>
    <p:sldId id="316" r:id="rId13"/>
    <p:sldId id="318" r:id="rId14"/>
    <p:sldId id="307" r:id="rId15"/>
    <p:sldId id="339" r:id="rId16"/>
    <p:sldId id="320" r:id="rId17"/>
    <p:sldId id="293" r:id="rId18"/>
    <p:sldId id="294" r:id="rId19"/>
    <p:sldId id="295" r:id="rId20"/>
    <p:sldId id="297" r:id="rId21"/>
    <p:sldId id="298" r:id="rId22"/>
    <p:sldId id="300" r:id="rId23"/>
    <p:sldId id="301" r:id="rId24"/>
    <p:sldId id="335" r:id="rId25"/>
    <p:sldId id="336" r:id="rId26"/>
    <p:sldId id="337" r:id="rId27"/>
    <p:sldId id="324" r:id="rId28"/>
    <p:sldId id="283" r:id="rId29"/>
    <p:sldId id="281" r:id="rId30"/>
    <p:sldId id="282" r:id="rId31"/>
    <p:sldId id="274" r:id="rId32"/>
    <p:sldId id="275" r:id="rId33"/>
    <p:sldId id="276" r:id="rId34"/>
    <p:sldId id="277" r:id="rId35"/>
    <p:sldId id="278" r:id="rId36"/>
    <p:sldId id="279" r:id="rId37"/>
    <p:sldId id="280" r:id="rId38"/>
    <p:sldId id="285" r:id="rId39"/>
    <p:sldId id="284" r:id="rId40"/>
    <p:sldId id="286" r:id="rId41"/>
    <p:sldId id="304" r:id="rId42"/>
    <p:sldId id="305" r:id="rId43"/>
    <p:sldId id="330" r:id="rId44"/>
    <p:sldId id="331" r:id="rId45"/>
    <p:sldId id="332" r:id="rId46"/>
    <p:sldId id="333" r:id="rId47"/>
    <p:sldId id="334" r:id="rId48"/>
    <p:sldId id="338" r:id="rId49"/>
  </p:sldIdLst>
  <p:sldSz cx="9144000" cy="6858000" type="screen4x3"/>
  <p:notesSz cx="6797675" cy="9926638"/>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49611" autoAdjust="0"/>
  </p:normalViewPr>
  <p:slideViewPr>
    <p:cSldViewPr>
      <p:cViewPr varScale="1">
        <p:scale>
          <a:sx n="40" d="100"/>
          <a:sy n="40" d="100"/>
        </p:scale>
        <p:origin x="-227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Sheet1!$C$16</c:f>
              <c:strCache>
                <c:ptCount val="1"/>
                <c:pt idx="0">
                  <c:v>Europa</c:v>
                </c:pt>
              </c:strCache>
            </c:strRef>
          </c:tx>
          <c:cat>
            <c:numRef>
              <c:f>Sheet1!$D$15:$I$15</c:f>
              <c:numCache>
                <c:formatCode>General</c:formatCode>
                <c:ptCount val="6"/>
                <c:pt idx="0">
                  <c:v>1700</c:v>
                </c:pt>
                <c:pt idx="1">
                  <c:v>1820</c:v>
                </c:pt>
                <c:pt idx="2">
                  <c:v>1913</c:v>
                </c:pt>
                <c:pt idx="3">
                  <c:v>1950</c:v>
                </c:pt>
                <c:pt idx="4">
                  <c:v>1973</c:v>
                </c:pt>
                <c:pt idx="5">
                  <c:v>1998</c:v>
                </c:pt>
              </c:numCache>
            </c:numRef>
          </c:cat>
          <c:val>
            <c:numRef>
              <c:f>Sheet1!$D$16:$I$16</c:f>
              <c:numCache>
                <c:formatCode>General</c:formatCode>
                <c:ptCount val="6"/>
                <c:pt idx="0">
                  <c:v>25.4</c:v>
                </c:pt>
                <c:pt idx="1">
                  <c:v>26.900000000000002</c:v>
                </c:pt>
                <c:pt idx="2">
                  <c:v>38</c:v>
                </c:pt>
                <c:pt idx="3">
                  <c:v>29.8</c:v>
                </c:pt>
                <c:pt idx="4">
                  <c:v>29.099999999999998</c:v>
                </c:pt>
                <c:pt idx="5">
                  <c:v>22.6</c:v>
                </c:pt>
              </c:numCache>
            </c:numRef>
          </c:val>
          <c:smooth val="0"/>
        </c:ser>
        <c:ser>
          <c:idx val="1"/>
          <c:order val="1"/>
          <c:tx>
            <c:strRef>
              <c:f>Sheet1!$C$17</c:f>
              <c:strCache>
                <c:ptCount val="1"/>
                <c:pt idx="0">
                  <c:v>Ex URSS</c:v>
                </c:pt>
              </c:strCache>
            </c:strRef>
          </c:tx>
          <c:cat>
            <c:numRef>
              <c:f>Sheet1!$D$15:$I$15</c:f>
              <c:numCache>
                <c:formatCode>General</c:formatCode>
                <c:ptCount val="6"/>
                <c:pt idx="0">
                  <c:v>1700</c:v>
                </c:pt>
                <c:pt idx="1">
                  <c:v>1820</c:v>
                </c:pt>
                <c:pt idx="2">
                  <c:v>1913</c:v>
                </c:pt>
                <c:pt idx="3">
                  <c:v>1950</c:v>
                </c:pt>
                <c:pt idx="4">
                  <c:v>1973</c:v>
                </c:pt>
                <c:pt idx="5">
                  <c:v>1998</c:v>
                </c:pt>
              </c:numCache>
            </c:numRef>
          </c:cat>
          <c:val>
            <c:numRef>
              <c:f>Sheet1!$D$17:$I$17</c:f>
              <c:numCache>
                <c:formatCode>General</c:formatCode>
                <c:ptCount val="6"/>
                <c:pt idx="0">
                  <c:v>4.4000000000000004</c:v>
                </c:pt>
                <c:pt idx="1">
                  <c:v>5.4</c:v>
                </c:pt>
                <c:pt idx="2">
                  <c:v>8.6</c:v>
                </c:pt>
                <c:pt idx="3">
                  <c:v>9.6</c:v>
                </c:pt>
                <c:pt idx="4">
                  <c:v>9.4</c:v>
                </c:pt>
                <c:pt idx="5">
                  <c:v>3.4</c:v>
                </c:pt>
              </c:numCache>
            </c:numRef>
          </c:val>
          <c:smooth val="0"/>
        </c:ser>
        <c:ser>
          <c:idx val="2"/>
          <c:order val="2"/>
          <c:tx>
            <c:strRef>
              <c:f>Sheet1!$C$18</c:f>
              <c:strCache>
                <c:ptCount val="1"/>
                <c:pt idx="0">
                  <c:v>EUA</c:v>
                </c:pt>
              </c:strCache>
            </c:strRef>
          </c:tx>
          <c:cat>
            <c:numRef>
              <c:f>Sheet1!$D$15:$I$15</c:f>
              <c:numCache>
                <c:formatCode>General</c:formatCode>
                <c:ptCount val="6"/>
                <c:pt idx="0">
                  <c:v>1700</c:v>
                </c:pt>
                <c:pt idx="1">
                  <c:v>1820</c:v>
                </c:pt>
                <c:pt idx="2">
                  <c:v>1913</c:v>
                </c:pt>
                <c:pt idx="3">
                  <c:v>1950</c:v>
                </c:pt>
                <c:pt idx="4">
                  <c:v>1973</c:v>
                </c:pt>
                <c:pt idx="5">
                  <c:v>1998</c:v>
                </c:pt>
              </c:numCache>
            </c:numRef>
          </c:cat>
          <c:val>
            <c:numRef>
              <c:f>Sheet1!$D$18:$I$18</c:f>
              <c:numCache>
                <c:formatCode>General</c:formatCode>
                <c:ptCount val="6"/>
                <c:pt idx="0">
                  <c:v>0.1</c:v>
                </c:pt>
                <c:pt idx="1">
                  <c:v>1.8</c:v>
                </c:pt>
                <c:pt idx="2">
                  <c:v>19.100000000000001</c:v>
                </c:pt>
                <c:pt idx="3">
                  <c:v>27.3</c:v>
                </c:pt>
                <c:pt idx="4">
                  <c:v>22</c:v>
                </c:pt>
                <c:pt idx="5">
                  <c:v>21.9</c:v>
                </c:pt>
              </c:numCache>
            </c:numRef>
          </c:val>
          <c:smooth val="0"/>
        </c:ser>
        <c:ser>
          <c:idx val="3"/>
          <c:order val="3"/>
          <c:tx>
            <c:strRef>
              <c:f>Sheet1!$C$19</c:f>
              <c:strCache>
                <c:ptCount val="1"/>
                <c:pt idx="0">
                  <c:v>América Latina</c:v>
                </c:pt>
              </c:strCache>
            </c:strRef>
          </c:tx>
          <c:cat>
            <c:numRef>
              <c:f>Sheet1!$D$15:$I$15</c:f>
              <c:numCache>
                <c:formatCode>General</c:formatCode>
                <c:ptCount val="6"/>
                <c:pt idx="0">
                  <c:v>1700</c:v>
                </c:pt>
                <c:pt idx="1">
                  <c:v>1820</c:v>
                </c:pt>
                <c:pt idx="2">
                  <c:v>1913</c:v>
                </c:pt>
                <c:pt idx="3">
                  <c:v>1950</c:v>
                </c:pt>
                <c:pt idx="4">
                  <c:v>1973</c:v>
                </c:pt>
                <c:pt idx="5">
                  <c:v>1998</c:v>
                </c:pt>
              </c:numCache>
            </c:numRef>
          </c:cat>
          <c:val>
            <c:numRef>
              <c:f>Sheet1!$D$19:$I$19</c:f>
              <c:numCache>
                <c:formatCode>General</c:formatCode>
                <c:ptCount val="6"/>
                <c:pt idx="0">
                  <c:v>1.7</c:v>
                </c:pt>
                <c:pt idx="1">
                  <c:v>2</c:v>
                </c:pt>
                <c:pt idx="2">
                  <c:v>4.5</c:v>
                </c:pt>
                <c:pt idx="3">
                  <c:v>7.9</c:v>
                </c:pt>
                <c:pt idx="4">
                  <c:v>8.6999999999999993</c:v>
                </c:pt>
                <c:pt idx="5">
                  <c:v>8.6999999999999993</c:v>
                </c:pt>
              </c:numCache>
            </c:numRef>
          </c:val>
          <c:smooth val="0"/>
        </c:ser>
        <c:ser>
          <c:idx val="4"/>
          <c:order val="4"/>
          <c:tx>
            <c:strRef>
              <c:f>Sheet1!$C$20</c:f>
              <c:strCache>
                <c:ptCount val="1"/>
                <c:pt idx="0">
                  <c:v>Japão</c:v>
                </c:pt>
              </c:strCache>
            </c:strRef>
          </c:tx>
          <c:cat>
            <c:numRef>
              <c:f>Sheet1!$D$15:$I$15</c:f>
              <c:numCache>
                <c:formatCode>General</c:formatCode>
                <c:ptCount val="6"/>
                <c:pt idx="0">
                  <c:v>1700</c:v>
                </c:pt>
                <c:pt idx="1">
                  <c:v>1820</c:v>
                </c:pt>
                <c:pt idx="2">
                  <c:v>1913</c:v>
                </c:pt>
                <c:pt idx="3">
                  <c:v>1950</c:v>
                </c:pt>
                <c:pt idx="4">
                  <c:v>1973</c:v>
                </c:pt>
                <c:pt idx="5">
                  <c:v>1998</c:v>
                </c:pt>
              </c:numCache>
            </c:numRef>
          </c:cat>
          <c:val>
            <c:numRef>
              <c:f>Sheet1!$D$20:$I$20</c:f>
              <c:numCache>
                <c:formatCode>General</c:formatCode>
                <c:ptCount val="6"/>
                <c:pt idx="0">
                  <c:v>4.0999999999999996</c:v>
                </c:pt>
                <c:pt idx="1">
                  <c:v>3</c:v>
                </c:pt>
                <c:pt idx="2">
                  <c:v>2.6</c:v>
                </c:pt>
                <c:pt idx="3">
                  <c:v>3</c:v>
                </c:pt>
                <c:pt idx="4">
                  <c:v>7.7</c:v>
                </c:pt>
                <c:pt idx="5">
                  <c:v>7.7</c:v>
                </c:pt>
              </c:numCache>
            </c:numRef>
          </c:val>
          <c:smooth val="0"/>
        </c:ser>
        <c:ser>
          <c:idx val="5"/>
          <c:order val="5"/>
          <c:tx>
            <c:strRef>
              <c:f>Sheet1!$C$21</c:f>
              <c:strCache>
                <c:ptCount val="1"/>
                <c:pt idx="0">
                  <c:v>China</c:v>
                </c:pt>
              </c:strCache>
            </c:strRef>
          </c:tx>
          <c:cat>
            <c:numRef>
              <c:f>Sheet1!$D$15:$I$15</c:f>
              <c:numCache>
                <c:formatCode>General</c:formatCode>
                <c:ptCount val="6"/>
                <c:pt idx="0">
                  <c:v>1700</c:v>
                </c:pt>
                <c:pt idx="1">
                  <c:v>1820</c:v>
                </c:pt>
                <c:pt idx="2">
                  <c:v>1913</c:v>
                </c:pt>
                <c:pt idx="3">
                  <c:v>1950</c:v>
                </c:pt>
                <c:pt idx="4">
                  <c:v>1973</c:v>
                </c:pt>
                <c:pt idx="5">
                  <c:v>1998</c:v>
                </c:pt>
              </c:numCache>
            </c:numRef>
          </c:cat>
          <c:val>
            <c:numRef>
              <c:f>Sheet1!$D$21:$I$21</c:f>
              <c:numCache>
                <c:formatCode>General</c:formatCode>
                <c:ptCount val="6"/>
                <c:pt idx="0">
                  <c:v>22.3</c:v>
                </c:pt>
                <c:pt idx="1">
                  <c:v>32.9</c:v>
                </c:pt>
                <c:pt idx="2">
                  <c:v>8.9</c:v>
                </c:pt>
                <c:pt idx="3">
                  <c:v>4.5</c:v>
                </c:pt>
                <c:pt idx="4">
                  <c:v>4.5999999999999996</c:v>
                </c:pt>
                <c:pt idx="5">
                  <c:v>11.5</c:v>
                </c:pt>
              </c:numCache>
            </c:numRef>
          </c:val>
          <c:smooth val="0"/>
        </c:ser>
        <c:ser>
          <c:idx val="6"/>
          <c:order val="6"/>
          <c:tx>
            <c:strRef>
              <c:f>Sheet1!$C$22</c:f>
              <c:strCache>
                <c:ptCount val="1"/>
                <c:pt idx="0">
                  <c:v>Índia</c:v>
                </c:pt>
              </c:strCache>
            </c:strRef>
          </c:tx>
          <c:cat>
            <c:numRef>
              <c:f>Sheet1!$D$15:$I$15</c:f>
              <c:numCache>
                <c:formatCode>General</c:formatCode>
                <c:ptCount val="6"/>
                <c:pt idx="0">
                  <c:v>1700</c:v>
                </c:pt>
                <c:pt idx="1">
                  <c:v>1820</c:v>
                </c:pt>
                <c:pt idx="2">
                  <c:v>1913</c:v>
                </c:pt>
                <c:pt idx="3">
                  <c:v>1950</c:v>
                </c:pt>
                <c:pt idx="4">
                  <c:v>1973</c:v>
                </c:pt>
                <c:pt idx="5">
                  <c:v>1998</c:v>
                </c:pt>
              </c:numCache>
            </c:numRef>
          </c:cat>
          <c:val>
            <c:numRef>
              <c:f>Sheet1!$D$22:$I$22</c:f>
              <c:numCache>
                <c:formatCode>General</c:formatCode>
                <c:ptCount val="6"/>
                <c:pt idx="0">
                  <c:v>24.4</c:v>
                </c:pt>
                <c:pt idx="1">
                  <c:v>16</c:v>
                </c:pt>
                <c:pt idx="2">
                  <c:v>7.6</c:v>
                </c:pt>
                <c:pt idx="3">
                  <c:v>4.2</c:v>
                </c:pt>
                <c:pt idx="4">
                  <c:v>3.1</c:v>
                </c:pt>
                <c:pt idx="5">
                  <c:v>5</c:v>
                </c:pt>
              </c:numCache>
            </c:numRef>
          </c:val>
          <c:smooth val="0"/>
        </c:ser>
        <c:ser>
          <c:idx val="7"/>
          <c:order val="7"/>
          <c:tx>
            <c:strRef>
              <c:f>Sheet1!$C$23</c:f>
              <c:strCache>
                <c:ptCount val="1"/>
                <c:pt idx="0">
                  <c:v>Ásia</c:v>
                </c:pt>
              </c:strCache>
            </c:strRef>
          </c:tx>
          <c:cat>
            <c:numRef>
              <c:f>Sheet1!$D$15:$I$15</c:f>
              <c:numCache>
                <c:formatCode>General</c:formatCode>
                <c:ptCount val="6"/>
                <c:pt idx="0">
                  <c:v>1700</c:v>
                </c:pt>
                <c:pt idx="1">
                  <c:v>1820</c:v>
                </c:pt>
                <c:pt idx="2">
                  <c:v>1913</c:v>
                </c:pt>
                <c:pt idx="3">
                  <c:v>1950</c:v>
                </c:pt>
                <c:pt idx="4">
                  <c:v>1973</c:v>
                </c:pt>
                <c:pt idx="5">
                  <c:v>1998</c:v>
                </c:pt>
              </c:numCache>
            </c:numRef>
          </c:cat>
          <c:val>
            <c:numRef>
              <c:f>Sheet1!$D$23:$I$23</c:f>
              <c:numCache>
                <c:formatCode>General</c:formatCode>
                <c:ptCount val="6"/>
                <c:pt idx="0">
                  <c:v>10.9</c:v>
                </c:pt>
                <c:pt idx="1">
                  <c:v>7.3</c:v>
                </c:pt>
                <c:pt idx="2">
                  <c:v>5.4</c:v>
                </c:pt>
                <c:pt idx="3">
                  <c:v>6.8</c:v>
                </c:pt>
                <c:pt idx="4">
                  <c:v>8.6999999999999993</c:v>
                </c:pt>
                <c:pt idx="5">
                  <c:v>13</c:v>
                </c:pt>
              </c:numCache>
            </c:numRef>
          </c:val>
          <c:smooth val="0"/>
        </c:ser>
        <c:ser>
          <c:idx val="8"/>
          <c:order val="8"/>
          <c:tx>
            <c:strRef>
              <c:f>Sheet1!$C$24</c:f>
              <c:strCache>
                <c:ptCount val="1"/>
                <c:pt idx="0">
                  <c:v>África</c:v>
                </c:pt>
              </c:strCache>
            </c:strRef>
          </c:tx>
          <c:cat>
            <c:numRef>
              <c:f>Sheet1!$D$15:$I$15</c:f>
              <c:numCache>
                <c:formatCode>General</c:formatCode>
                <c:ptCount val="6"/>
                <c:pt idx="0">
                  <c:v>1700</c:v>
                </c:pt>
                <c:pt idx="1">
                  <c:v>1820</c:v>
                </c:pt>
                <c:pt idx="2">
                  <c:v>1913</c:v>
                </c:pt>
                <c:pt idx="3">
                  <c:v>1950</c:v>
                </c:pt>
                <c:pt idx="4">
                  <c:v>1973</c:v>
                </c:pt>
                <c:pt idx="5">
                  <c:v>1998</c:v>
                </c:pt>
              </c:numCache>
            </c:numRef>
          </c:cat>
          <c:val>
            <c:numRef>
              <c:f>Sheet1!$D$24:$I$24</c:f>
              <c:numCache>
                <c:formatCode>General</c:formatCode>
                <c:ptCount val="6"/>
                <c:pt idx="0">
                  <c:v>6.6</c:v>
                </c:pt>
                <c:pt idx="1">
                  <c:v>4.5</c:v>
                </c:pt>
                <c:pt idx="2">
                  <c:v>2.7</c:v>
                </c:pt>
                <c:pt idx="3">
                  <c:v>3.6</c:v>
                </c:pt>
                <c:pt idx="4">
                  <c:v>3.3</c:v>
                </c:pt>
                <c:pt idx="5">
                  <c:v>3.1</c:v>
                </c:pt>
              </c:numCache>
            </c:numRef>
          </c:val>
          <c:smooth val="0"/>
        </c:ser>
        <c:dLbls>
          <c:showLegendKey val="0"/>
          <c:showVal val="0"/>
          <c:showCatName val="0"/>
          <c:showSerName val="0"/>
          <c:showPercent val="0"/>
          <c:showBubbleSize val="0"/>
        </c:dLbls>
        <c:marker val="1"/>
        <c:smooth val="0"/>
        <c:axId val="80024320"/>
        <c:axId val="80025856"/>
      </c:lineChart>
      <c:catAx>
        <c:axId val="80024320"/>
        <c:scaling>
          <c:orientation val="minMax"/>
        </c:scaling>
        <c:delete val="0"/>
        <c:axPos val="b"/>
        <c:numFmt formatCode="General" sourceLinked="1"/>
        <c:majorTickMark val="out"/>
        <c:minorTickMark val="none"/>
        <c:tickLblPos val="nextTo"/>
        <c:crossAx val="80025856"/>
        <c:crossesAt val="0"/>
        <c:auto val="1"/>
        <c:lblAlgn val="ctr"/>
        <c:lblOffset val="100"/>
        <c:noMultiLvlLbl val="0"/>
      </c:catAx>
      <c:valAx>
        <c:axId val="80025856"/>
        <c:scaling>
          <c:orientation val="minMax"/>
        </c:scaling>
        <c:delete val="0"/>
        <c:axPos val="l"/>
        <c:majorGridlines/>
        <c:numFmt formatCode="#,##0.00" sourceLinked="0"/>
        <c:majorTickMark val="out"/>
        <c:minorTickMark val="none"/>
        <c:tickLblPos val="nextTo"/>
        <c:crossAx val="80024320"/>
        <c:crosses val="autoZero"/>
        <c:crossBetween val="between"/>
      </c:valAx>
    </c:plotArea>
    <c:legend>
      <c:legendPos val="r"/>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50444" y="1"/>
            <a:ext cx="2945659" cy="496332"/>
          </a:xfrm>
          <a:prstGeom prst="rect">
            <a:avLst/>
          </a:prstGeom>
        </p:spPr>
        <p:txBody>
          <a:bodyPr vert="horz" lIns="91440" tIns="45720" rIns="91440" bIns="45720" rtlCol="0"/>
          <a:lstStyle>
            <a:lvl1pPr algn="r">
              <a:defRPr sz="1200"/>
            </a:lvl1pPr>
          </a:lstStyle>
          <a:p>
            <a:fld id="{7522BD44-B473-4716-9D1C-B80F8F637CFD}" type="datetimeFigureOut">
              <a:rPr lang="pt-PT" smtClean="0"/>
              <a:t>25-11-2015</a:t>
            </a:fld>
            <a:endParaRPr lang="pt-PT"/>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79768" y="4715154"/>
            <a:ext cx="5438140" cy="4466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550B0E1B-8CD9-4F95-B77B-8A2BDE73114E}" type="slidenum">
              <a:rPr lang="pt-PT" smtClean="0"/>
              <a:t>‹#›</a:t>
            </a:fld>
            <a:endParaRPr lang="pt-PT"/>
          </a:p>
        </p:txBody>
      </p:sp>
    </p:spTree>
    <p:extLst>
      <p:ext uri="{BB962C8B-B14F-4D97-AF65-F5344CB8AC3E}">
        <p14:creationId xmlns:p14="http://schemas.microsoft.com/office/powerpoint/2010/main" val="2790910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550B0E1B-8CD9-4F95-B77B-8A2BDE73114E}" type="slidenum">
              <a:rPr lang="pt-PT" smtClean="0"/>
              <a:t>1</a:t>
            </a:fld>
            <a:endParaRPr lang="pt-PT"/>
          </a:p>
        </p:txBody>
      </p:sp>
    </p:spTree>
    <p:extLst>
      <p:ext uri="{BB962C8B-B14F-4D97-AF65-F5344CB8AC3E}">
        <p14:creationId xmlns:p14="http://schemas.microsoft.com/office/powerpoint/2010/main" val="1232099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10</a:t>
            </a:fld>
            <a:endParaRPr lang="pt-PT"/>
          </a:p>
        </p:txBody>
      </p:sp>
    </p:spTree>
    <p:extLst>
      <p:ext uri="{BB962C8B-B14F-4D97-AF65-F5344CB8AC3E}">
        <p14:creationId xmlns:p14="http://schemas.microsoft.com/office/powerpoint/2010/main" val="3396881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1º</a:t>
            </a:r>
            <a:r>
              <a:rPr lang="pt-PT" baseline="0" dirty="0" smtClean="0"/>
              <a:t> etapa – reconhecimento de que desenvolvimento é </a:t>
            </a:r>
            <a:r>
              <a:rPr lang="pt-PT" baseline="0" dirty="0" err="1" smtClean="0"/>
              <a:t>cresciemnto</a:t>
            </a:r>
            <a:r>
              <a:rPr lang="pt-PT" baseline="0" dirty="0" smtClean="0"/>
              <a:t> </a:t>
            </a:r>
            <a:r>
              <a:rPr lang="pt-PT" baseline="0" dirty="0" err="1" smtClean="0"/>
              <a:t>económcio</a:t>
            </a:r>
            <a:r>
              <a:rPr lang="pt-PT" baseline="0" dirty="0" smtClean="0"/>
              <a:t>. </a:t>
            </a:r>
          </a:p>
          <a:p>
            <a:r>
              <a:rPr lang="pt-PT" baseline="0" dirty="0" smtClean="0"/>
              <a:t>Movimento estruturalista - Transformação estrutural presume que a realocação intersectorial de factores produtivos e ganhos de produtividade nesta realocação.. </a:t>
            </a:r>
            <a:r>
              <a:rPr lang="pt-PT" baseline="0" dirty="0" err="1" smtClean="0"/>
              <a:t>Impediemntos</a:t>
            </a:r>
            <a:r>
              <a:rPr lang="pt-PT" baseline="0" dirty="0" smtClean="0"/>
              <a:t> a essa realocação  - eram de natureza tecnológica e institucional e falta de mercados. O aumento da taxa de formação de capital carece da intervenção do </a:t>
            </a:r>
            <a:r>
              <a:rPr lang="pt-PT" baseline="0" dirty="0" err="1" smtClean="0"/>
              <a:t>Esatdo</a:t>
            </a:r>
            <a:r>
              <a:rPr lang="pt-PT" baseline="0" dirty="0" smtClean="0"/>
              <a:t> (investimento público) e na captação de </a:t>
            </a:r>
            <a:r>
              <a:rPr lang="pt-PT" baseline="0" dirty="0" err="1" smtClean="0"/>
              <a:t>inv</a:t>
            </a:r>
            <a:r>
              <a:rPr lang="pt-PT" baseline="0" dirty="0" smtClean="0"/>
              <a:t> directo estrangeiro. . Estado elege projecto (não </a:t>
            </a:r>
            <a:r>
              <a:rPr lang="pt-PT" baseline="0" dirty="0" err="1" smtClean="0"/>
              <a:t>rpogramas</a:t>
            </a:r>
            <a:r>
              <a:rPr lang="pt-PT" baseline="0" dirty="0" smtClean="0"/>
              <a:t>) para financiamento; admissão de deficits externos– </a:t>
            </a:r>
            <a:r>
              <a:rPr lang="pt-PT" baseline="0" dirty="0" err="1" smtClean="0"/>
              <a:t>tens~eos</a:t>
            </a:r>
            <a:r>
              <a:rPr lang="pt-PT" baseline="0" dirty="0" smtClean="0"/>
              <a:t> inflacionistas; </a:t>
            </a:r>
            <a:r>
              <a:rPr lang="pt-PT" baseline="0" dirty="0" err="1" smtClean="0"/>
              <a:t>importancia</a:t>
            </a:r>
            <a:r>
              <a:rPr lang="pt-PT" baseline="0" dirty="0" smtClean="0"/>
              <a:t> dada aos não transaccionáveis</a:t>
            </a:r>
          </a:p>
          <a:p>
            <a:endParaRPr lang="pt-PT" baseline="0" dirty="0" smtClean="0"/>
          </a:p>
          <a:p>
            <a:r>
              <a:rPr lang="pt-PT" baseline="0" dirty="0" smtClean="0"/>
              <a:t>2ª etapa – entrada dos interesses privados. Medidas de atraso por falta de grupos empresariais. Parecerias público-privadas. Ajuda do Banco Mundial em programas de formação em gestão</a:t>
            </a:r>
          </a:p>
          <a:p>
            <a:endParaRPr lang="pt-PT" baseline="0" dirty="0" smtClean="0"/>
          </a:p>
          <a:p>
            <a:r>
              <a:rPr lang="pt-PT" baseline="0" dirty="0" smtClean="0"/>
              <a:t>3ª etapa denuncia os enviesamentos de um política económica que seccionou por projetos e subsídios os sectores económicos que deveriam liderar o crescimento – remuneração desequilibrada de fatores s- encarecimento do fator trabalho relativamente ao capital (por </a:t>
            </a:r>
            <a:r>
              <a:rPr lang="pt-PT" baseline="0" dirty="0" err="1" smtClean="0"/>
              <a:t>injectções</a:t>
            </a:r>
            <a:r>
              <a:rPr lang="pt-PT" baseline="0" dirty="0" smtClean="0"/>
              <a:t> </a:t>
            </a:r>
            <a:r>
              <a:rPr lang="pt-PT" baseline="0" dirty="0" err="1" smtClean="0"/>
              <a:t>sitemáricas</a:t>
            </a:r>
            <a:r>
              <a:rPr lang="pt-PT" baseline="0" dirty="0" smtClean="0"/>
              <a:t> na economia) acelera o </a:t>
            </a:r>
            <a:r>
              <a:rPr lang="pt-PT" baseline="0" dirty="0" err="1" smtClean="0"/>
              <a:t>exodo</a:t>
            </a:r>
            <a:r>
              <a:rPr lang="pt-PT" baseline="0" dirty="0" smtClean="0"/>
              <a:t> rural e o desemprego urbano. Distribuição desigual dos rendimentos que vão premiar os grupos directamente envolvidos nos programas desenvolvimentistas (classe média – trabalho qualificado, mesmo que o industrial) claro beneficio dos sectores de capital intensivo.</a:t>
            </a:r>
          </a:p>
          <a:p>
            <a:r>
              <a:rPr lang="pt-PT" baseline="0" dirty="0" smtClean="0"/>
              <a:t>Agricultura é um sector deixado para trás, ainda mais questionado pelos termos de troca que se deterioraram com importações de cereais para abastecimentos urbanos.  Debate destaca a importância de </a:t>
            </a:r>
            <a:r>
              <a:rPr lang="pt-PT" baseline="0" dirty="0" err="1" smtClean="0"/>
              <a:t>get</a:t>
            </a:r>
            <a:r>
              <a:rPr lang="pt-PT" baseline="0" dirty="0" smtClean="0"/>
              <a:t> </a:t>
            </a:r>
            <a:r>
              <a:rPr lang="pt-PT" baseline="0" dirty="0" err="1" smtClean="0"/>
              <a:t>prices</a:t>
            </a:r>
            <a:r>
              <a:rPr lang="pt-PT" baseline="0" dirty="0" smtClean="0"/>
              <a:t>- </a:t>
            </a:r>
            <a:r>
              <a:rPr lang="pt-PT" baseline="0" dirty="0" err="1" smtClean="0"/>
              <a:t>right</a:t>
            </a:r>
            <a:r>
              <a:rPr lang="pt-PT" baseline="0" dirty="0" smtClean="0"/>
              <a:t> </a:t>
            </a:r>
          </a:p>
          <a:p>
            <a:endParaRPr lang="pt-PT" dirty="0"/>
          </a:p>
        </p:txBody>
      </p:sp>
      <p:sp>
        <p:nvSpPr>
          <p:cNvPr id="4" name="Slide Number Placeholder 3"/>
          <p:cNvSpPr>
            <a:spLocks noGrp="1"/>
          </p:cNvSpPr>
          <p:nvPr>
            <p:ph type="sldNum" sz="quarter" idx="10"/>
          </p:nvPr>
        </p:nvSpPr>
        <p:spPr/>
        <p:txBody>
          <a:bodyPr/>
          <a:lstStyle/>
          <a:p>
            <a:fld id="{550B0E1B-8CD9-4F95-B77B-8A2BDE73114E}" type="slidenum">
              <a:rPr lang="pt-PT" smtClean="0"/>
              <a:t>11</a:t>
            </a:fld>
            <a:endParaRPr lang="pt-PT"/>
          </a:p>
        </p:txBody>
      </p:sp>
    </p:spTree>
    <p:extLst>
      <p:ext uri="{BB962C8B-B14F-4D97-AF65-F5344CB8AC3E}">
        <p14:creationId xmlns:p14="http://schemas.microsoft.com/office/powerpoint/2010/main" val="1417373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baseline="0" dirty="0" smtClean="0"/>
          </a:p>
          <a:p>
            <a:r>
              <a:rPr lang="pt-PT" baseline="0" dirty="0" smtClean="0"/>
              <a:t>O tempo </a:t>
            </a:r>
            <a:r>
              <a:rPr lang="pt-PT" baseline="0" dirty="0" err="1" smtClean="0"/>
              <a:t>actual</a:t>
            </a:r>
            <a:r>
              <a:rPr lang="pt-PT" baseline="0" dirty="0" smtClean="0"/>
              <a:t> é diferente – o </a:t>
            </a:r>
            <a:r>
              <a:rPr lang="pt-PT" baseline="0" dirty="0" err="1" smtClean="0"/>
              <a:t>Esatdo</a:t>
            </a:r>
            <a:r>
              <a:rPr lang="pt-PT" baseline="0" dirty="0" smtClean="0"/>
              <a:t> não está em xeque e já não é uma questão de ser </a:t>
            </a:r>
            <a:r>
              <a:rPr lang="pt-PT" baseline="0" dirty="0" err="1" smtClean="0"/>
              <a:t>ddestacar</a:t>
            </a:r>
            <a:r>
              <a:rPr lang="pt-PT" baseline="0" dirty="0" smtClean="0"/>
              <a:t> a necessidade de por os preços equilibrados, ou admitir a </a:t>
            </a:r>
            <a:r>
              <a:rPr lang="pt-PT" baseline="0" dirty="0" err="1" smtClean="0"/>
              <a:t>relevancia</a:t>
            </a:r>
            <a:r>
              <a:rPr lang="pt-PT" baseline="0" dirty="0" smtClean="0"/>
              <a:t> de uma maior abertura ao </a:t>
            </a:r>
            <a:r>
              <a:rPr lang="pt-PT" baseline="0" dirty="0" err="1" smtClean="0"/>
              <a:t>comer´cio</a:t>
            </a:r>
            <a:r>
              <a:rPr lang="pt-PT" baseline="0" dirty="0" smtClean="0"/>
              <a:t> </a:t>
            </a:r>
            <a:r>
              <a:rPr lang="pt-PT" baseline="0" dirty="0" err="1" smtClean="0"/>
              <a:t>inernacional</a:t>
            </a:r>
            <a:r>
              <a:rPr lang="pt-PT" baseline="0" dirty="0" smtClean="0"/>
              <a:t>. </a:t>
            </a:r>
            <a:r>
              <a:rPr lang="pt-PT" baseline="0" dirty="0" err="1" smtClean="0"/>
              <a:t>Agoar</a:t>
            </a:r>
            <a:r>
              <a:rPr lang="pt-PT" baseline="0" dirty="0" smtClean="0"/>
              <a:t>, </a:t>
            </a:r>
            <a:r>
              <a:rPr lang="pt-PT" baseline="0" dirty="0" err="1" smtClean="0"/>
              <a:t>h´a</a:t>
            </a:r>
            <a:r>
              <a:rPr lang="pt-PT" baseline="0" dirty="0" smtClean="0"/>
              <a:t> evidencia de que as </a:t>
            </a:r>
            <a:r>
              <a:rPr lang="pt-PT" baseline="0" dirty="0" err="1" smtClean="0"/>
              <a:t>instituiç~eos</a:t>
            </a:r>
            <a:r>
              <a:rPr lang="pt-PT" baseline="0" dirty="0" smtClean="0"/>
              <a:t> importam, e que estas quer a </a:t>
            </a:r>
            <a:r>
              <a:rPr lang="pt-PT" baseline="0" dirty="0" err="1" smtClean="0"/>
              <a:t>niverl</a:t>
            </a:r>
            <a:r>
              <a:rPr lang="pt-PT" baseline="0" dirty="0" smtClean="0"/>
              <a:t> nacional quer internacional jogam a </a:t>
            </a:r>
            <a:r>
              <a:rPr lang="pt-PT" baseline="0" dirty="0" err="1" smtClean="0"/>
              <a:t>fabvor</a:t>
            </a:r>
            <a:r>
              <a:rPr lang="pt-PT" baseline="0" dirty="0" smtClean="0"/>
              <a:t> ou a </a:t>
            </a:r>
            <a:r>
              <a:rPr lang="pt-PT" baseline="0" dirty="0" err="1" smtClean="0"/>
              <a:t>desfavrop</a:t>
            </a:r>
            <a:r>
              <a:rPr lang="pt-PT" baseline="0" dirty="0" smtClean="0"/>
              <a:t> do </a:t>
            </a:r>
            <a:r>
              <a:rPr lang="pt-PT" baseline="0" dirty="0" err="1" smtClean="0"/>
              <a:t>desenvolveimento</a:t>
            </a:r>
            <a:r>
              <a:rPr lang="pt-PT" baseline="0" dirty="0" smtClean="0"/>
              <a:t> – em termos </a:t>
            </a:r>
            <a:r>
              <a:rPr lang="pt-PT" baseline="0" dirty="0" err="1" smtClean="0"/>
              <a:t>inetrnacionais</a:t>
            </a:r>
            <a:r>
              <a:rPr lang="pt-PT" baseline="0" dirty="0" smtClean="0"/>
              <a:t> estas noções foram incorporadas no Uruguai Round que deu origem á </a:t>
            </a:r>
            <a:r>
              <a:rPr lang="pt-PT" baseline="0" dirty="0" err="1" smtClean="0"/>
              <a:t>organziação</a:t>
            </a:r>
            <a:r>
              <a:rPr lang="pt-PT" baseline="0" dirty="0" smtClean="0"/>
              <a:t> </a:t>
            </a:r>
            <a:r>
              <a:rPr lang="pt-PT" baseline="0" dirty="0" err="1" smtClean="0"/>
              <a:t>Mundioal</a:t>
            </a:r>
            <a:r>
              <a:rPr lang="pt-PT" baseline="0" dirty="0" smtClean="0"/>
              <a:t> do </a:t>
            </a:r>
            <a:r>
              <a:rPr lang="pt-PT" baseline="0" dirty="0" err="1" smtClean="0"/>
              <a:t>Comer´cio</a:t>
            </a:r>
            <a:r>
              <a:rPr lang="pt-PT" baseline="0" dirty="0" smtClean="0"/>
              <a:t>. </a:t>
            </a:r>
          </a:p>
          <a:p>
            <a:endParaRPr lang="pt-P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PT" dirty="0" smtClean="0"/>
              <a:t>Na viragem do milénio há mudanças – </a:t>
            </a:r>
            <a:r>
              <a:rPr lang="pt-PT" dirty="0" err="1" smtClean="0"/>
              <a:t>crescemento</a:t>
            </a:r>
            <a:r>
              <a:rPr lang="pt-PT" dirty="0" smtClean="0"/>
              <a:t> elevado entre </a:t>
            </a:r>
            <a:r>
              <a:rPr lang="pt-PT" dirty="0" err="1" smtClean="0"/>
              <a:t>apíses</a:t>
            </a:r>
            <a:r>
              <a:rPr lang="pt-PT" dirty="0" smtClean="0"/>
              <a:t> em </a:t>
            </a:r>
            <a:r>
              <a:rPr lang="pt-PT" dirty="0" err="1" smtClean="0"/>
              <a:t>desnevolvimento</a:t>
            </a:r>
            <a:r>
              <a:rPr lang="pt-PT" dirty="0" smtClean="0"/>
              <a:t>, mas também persiste uma elevada</a:t>
            </a:r>
            <a:r>
              <a:rPr lang="pt-PT" baseline="0" dirty="0" smtClean="0"/>
              <a:t> percentagem das populações destes países a viver com </a:t>
            </a:r>
            <a:r>
              <a:rPr lang="pt-PT" baseline="0" dirty="0" err="1" smtClean="0"/>
              <a:t>mensos</a:t>
            </a:r>
            <a:r>
              <a:rPr lang="pt-PT" baseline="0" dirty="0" smtClean="0"/>
              <a:t> de 1$</a:t>
            </a:r>
          </a:p>
          <a:p>
            <a:r>
              <a:rPr lang="pt-PT" dirty="0" smtClean="0"/>
              <a:t>Vamos </a:t>
            </a:r>
            <a:r>
              <a:rPr lang="pt-PT" dirty="0" err="1" smtClean="0"/>
              <a:t>evr</a:t>
            </a:r>
            <a:r>
              <a:rPr lang="pt-PT" dirty="0" smtClean="0"/>
              <a:t> um pouco do balanço das prestações destes casos</a:t>
            </a:r>
            <a:r>
              <a:rPr lang="pt-PT" baseline="0" dirty="0" smtClean="0"/>
              <a:t> com o que foi a ver Industrial</a:t>
            </a:r>
          </a:p>
          <a:p>
            <a:endParaRPr lang="pt-PT" dirty="0"/>
          </a:p>
        </p:txBody>
      </p:sp>
      <p:sp>
        <p:nvSpPr>
          <p:cNvPr id="4" name="Slide Number Placeholder 3"/>
          <p:cNvSpPr>
            <a:spLocks noGrp="1"/>
          </p:cNvSpPr>
          <p:nvPr>
            <p:ph type="sldNum" sz="quarter" idx="10"/>
          </p:nvPr>
        </p:nvSpPr>
        <p:spPr/>
        <p:txBody>
          <a:bodyPr/>
          <a:lstStyle/>
          <a:p>
            <a:fld id="{550B0E1B-8CD9-4F95-B77B-8A2BDE73114E}" type="slidenum">
              <a:rPr lang="pt-PT" smtClean="0"/>
              <a:t>12</a:t>
            </a:fld>
            <a:endParaRPr lang="pt-PT"/>
          </a:p>
        </p:txBody>
      </p:sp>
    </p:spTree>
    <p:extLst>
      <p:ext uri="{BB962C8B-B14F-4D97-AF65-F5344CB8AC3E}">
        <p14:creationId xmlns:p14="http://schemas.microsoft.com/office/powerpoint/2010/main" val="412466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O </a:t>
            </a:r>
            <a:r>
              <a:rPr lang="pt-PT" dirty="0" err="1" smtClean="0"/>
              <a:t>meacnismo</a:t>
            </a:r>
            <a:r>
              <a:rPr lang="pt-PT" dirty="0" smtClean="0"/>
              <a:t> pelo </a:t>
            </a:r>
            <a:r>
              <a:rPr lang="pt-PT" dirty="0" err="1" smtClean="0"/>
              <a:t>qul</a:t>
            </a:r>
            <a:r>
              <a:rPr lang="pt-PT" dirty="0" smtClean="0"/>
              <a:t> actuam-</a:t>
            </a:r>
            <a:r>
              <a:rPr lang="pt-PT" baseline="0" dirty="0" smtClean="0"/>
              <a:t> </a:t>
            </a:r>
            <a:r>
              <a:rPr lang="pt-PT" baseline="0" dirty="0" err="1" smtClean="0"/>
              <a:t>confinaça</a:t>
            </a:r>
            <a:r>
              <a:rPr lang="pt-PT" baseline="0" dirty="0" smtClean="0"/>
              <a:t> do investidor – direitos de propriedade </a:t>
            </a:r>
            <a:r>
              <a:rPr lang="pt-PT" baseline="0" dirty="0" err="1" smtClean="0"/>
              <a:t>boost</a:t>
            </a:r>
            <a:r>
              <a:rPr lang="pt-PT" baseline="0" dirty="0" smtClean="0"/>
              <a:t> </a:t>
            </a:r>
            <a:r>
              <a:rPr lang="pt-PT" baseline="0" dirty="0" err="1" smtClean="0"/>
              <a:t>flos</a:t>
            </a:r>
            <a:r>
              <a:rPr lang="pt-PT" baseline="0" dirty="0" smtClean="0"/>
              <a:t> </a:t>
            </a:r>
            <a:r>
              <a:rPr lang="pt-PT" baseline="0" dirty="0" err="1" smtClean="0"/>
              <a:t>of</a:t>
            </a:r>
            <a:r>
              <a:rPr lang="pt-PT" baseline="0" dirty="0" smtClean="0"/>
              <a:t> capital</a:t>
            </a:r>
            <a:endParaRPr lang="pt-PT" dirty="0"/>
          </a:p>
        </p:txBody>
      </p:sp>
      <p:sp>
        <p:nvSpPr>
          <p:cNvPr id="4" name="Slide Number Placeholder 3"/>
          <p:cNvSpPr>
            <a:spLocks noGrp="1"/>
          </p:cNvSpPr>
          <p:nvPr>
            <p:ph type="sldNum" sz="quarter" idx="10"/>
          </p:nvPr>
        </p:nvSpPr>
        <p:spPr/>
        <p:txBody>
          <a:bodyPr/>
          <a:lstStyle/>
          <a:p>
            <a:fld id="{550B0E1B-8CD9-4F95-B77B-8A2BDE73114E}" type="slidenum">
              <a:rPr lang="pt-PT" smtClean="0"/>
              <a:t>13</a:t>
            </a:fld>
            <a:endParaRPr lang="pt-PT"/>
          </a:p>
        </p:txBody>
      </p:sp>
    </p:spTree>
    <p:extLst>
      <p:ext uri="{BB962C8B-B14F-4D97-AF65-F5344CB8AC3E}">
        <p14:creationId xmlns:p14="http://schemas.microsoft.com/office/powerpoint/2010/main" val="2884624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550B0E1B-8CD9-4F95-B77B-8A2BDE73114E}" type="slidenum">
              <a:rPr lang="pt-PT" smtClean="0"/>
              <a:t>14</a:t>
            </a:fld>
            <a:endParaRPr lang="pt-PT"/>
          </a:p>
        </p:txBody>
      </p:sp>
    </p:spTree>
    <p:extLst>
      <p:ext uri="{BB962C8B-B14F-4D97-AF65-F5344CB8AC3E}">
        <p14:creationId xmlns:p14="http://schemas.microsoft.com/office/powerpoint/2010/main" val="3273558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Modelos</a:t>
            </a:r>
            <a:r>
              <a:rPr lang="en-US" dirty="0" smtClean="0"/>
              <a:t> </a:t>
            </a:r>
            <a:r>
              <a:rPr lang="en-US" dirty="0" err="1" smtClean="0"/>
              <a:t>constituicionais</a:t>
            </a:r>
            <a:endParaRPr lang="en-US" dirty="0" smtClean="0"/>
          </a:p>
          <a:p>
            <a:r>
              <a:rPr lang="en-US" dirty="0" err="1" smtClean="0"/>
              <a:t>Entenda</a:t>
            </a:r>
            <a:r>
              <a:rPr lang="en-US" dirty="0" smtClean="0"/>
              <a:t>-se </a:t>
            </a:r>
            <a:r>
              <a:rPr lang="en-US" dirty="0" err="1" smtClean="0"/>
              <a:t>democracia</a:t>
            </a:r>
            <a:r>
              <a:rPr lang="en-US" dirty="0" smtClean="0"/>
              <a:t> e entre as </a:t>
            </a:r>
            <a:r>
              <a:rPr lang="en-US" dirty="0" err="1" smtClean="0"/>
              <a:t>democracias</a:t>
            </a:r>
            <a:r>
              <a:rPr lang="en-US" dirty="0" smtClean="0"/>
              <a:t> </a:t>
            </a:r>
            <a:r>
              <a:rPr lang="en-US" baseline="0" dirty="0" err="1" smtClean="0"/>
              <a:t>parlamentaristas</a:t>
            </a:r>
            <a:r>
              <a:rPr lang="en-US" baseline="0" dirty="0" smtClean="0"/>
              <a:t> versus </a:t>
            </a:r>
            <a:r>
              <a:rPr lang="en-US" baseline="0" dirty="0" err="1" smtClean="0"/>
              <a:t>presidencialistas</a:t>
            </a:r>
            <a:r>
              <a:rPr lang="en-US" baseline="0" dirty="0" smtClean="0"/>
              <a:t>. </a:t>
            </a:r>
          </a:p>
          <a:p>
            <a:r>
              <a:rPr lang="en-US" baseline="0" dirty="0" err="1" smtClean="0"/>
              <a:t>Capcaide</a:t>
            </a:r>
            <a:r>
              <a:rPr lang="en-US" baseline="0" dirty="0" smtClean="0"/>
              <a:t> </a:t>
            </a:r>
            <a:r>
              <a:rPr lang="en-US" baseline="0" dirty="0" err="1" smtClean="0"/>
              <a:t>destes</a:t>
            </a:r>
            <a:r>
              <a:rPr lang="en-US" baseline="0" dirty="0" smtClean="0"/>
              <a:t> </a:t>
            </a:r>
            <a:r>
              <a:rPr lang="en-US" baseline="0" dirty="0" err="1" smtClean="0"/>
              <a:t>modelos</a:t>
            </a:r>
            <a:r>
              <a:rPr lang="en-US" baseline="0" dirty="0" smtClean="0"/>
              <a:t> </a:t>
            </a:r>
            <a:r>
              <a:rPr lang="en-US" baseline="0" dirty="0" err="1" smtClean="0"/>
              <a:t>seram</a:t>
            </a:r>
            <a:r>
              <a:rPr lang="en-US" baseline="0" dirty="0" smtClean="0"/>
              <a:t> mas </a:t>
            </a:r>
            <a:r>
              <a:rPr lang="en-US" baseline="0" dirty="0" err="1" smtClean="0"/>
              <a:t>ou</a:t>
            </a:r>
            <a:r>
              <a:rPr lang="en-US" baseline="0" dirty="0" smtClean="0"/>
              <a:t> </a:t>
            </a:r>
            <a:r>
              <a:rPr lang="en-US" baseline="0" dirty="0" err="1" smtClean="0"/>
              <a:t>menos</a:t>
            </a:r>
            <a:r>
              <a:rPr lang="en-US" baseline="0" dirty="0" smtClean="0"/>
              <a:t> </a:t>
            </a:r>
            <a:r>
              <a:rPr lang="en-US" baseline="0" dirty="0" err="1" smtClean="0"/>
              <a:t>em</a:t>
            </a:r>
            <a:r>
              <a:rPr lang="en-US" baseline="0" dirty="0" smtClean="0"/>
              <a:t> </a:t>
            </a:r>
            <a:r>
              <a:rPr lang="en-US" baseline="0" dirty="0" err="1" smtClean="0"/>
              <a:t>termos</a:t>
            </a:r>
            <a:r>
              <a:rPr lang="en-US" baseline="0" dirty="0" smtClean="0"/>
              <a:t> </a:t>
            </a:r>
            <a:r>
              <a:rPr lang="en-US" baseline="0" dirty="0" err="1" smtClean="0"/>
              <a:t>efetcvos</a:t>
            </a:r>
            <a:r>
              <a:rPr lang="en-US" baseline="0" dirty="0" smtClean="0"/>
              <a:t> </a:t>
            </a:r>
            <a:r>
              <a:rPr lang="en-US" baseline="0" dirty="0" err="1" smtClean="0"/>
              <a:t>formas</a:t>
            </a:r>
            <a:r>
              <a:rPr lang="en-US" baseline="0" dirty="0" smtClean="0"/>
              <a:t> </a:t>
            </a:r>
            <a:r>
              <a:rPr lang="en-US" baseline="0" dirty="0" err="1" smtClean="0"/>
              <a:t>porliticas</a:t>
            </a:r>
            <a:r>
              <a:rPr lang="en-US" baseline="0" dirty="0" smtClean="0"/>
              <a:t> </a:t>
            </a:r>
            <a:r>
              <a:rPr lang="en-US" baseline="0" dirty="0" err="1" smtClean="0"/>
              <a:t>represnetativas</a:t>
            </a:r>
            <a:r>
              <a:rPr lang="en-US" baseline="0" dirty="0" smtClean="0"/>
              <a:t> de </a:t>
            </a:r>
            <a:r>
              <a:rPr lang="en-US" baseline="0" dirty="0" err="1" smtClean="0"/>
              <a:t>interesses</a:t>
            </a:r>
            <a:r>
              <a:rPr lang="en-US" baseline="0" dirty="0" smtClean="0"/>
              <a:t> </a:t>
            </a:r>
            <a:r>
              <a:rPr lang="en-US" baseline="0" dirty="0" err="1" smtClean="0"/>
              <a:t>privados</a:t>
            </a:r>
            <a:r>
              <a:rPr lang="en-US" baseline="0" dirty="0" smtClean="0"/>
              <a:t> </a:t>
            </a:r>
            <a:r>
              <a:rPr lang="en-US" baseline="0" dirty="0" err="1" smtClean="0"/>
              <a:t>ou</a:t>
            </a:r>
            <a:r>
              <a:rPr lang="en-US" baseline="0" dirty="0" smtClean="0"/>
              <a:t> </a:t>
            </a:r>
            <a:r>
              <a:rPr lang="en-US" baseline="0" dirty="0" err="1" smtClean="0"/>
              <a:t>preferencias</a:t>
            </a:r>
            <a:r>
              <a:rPr lang="en-US" baseline="0" dirty="0" smtClean="0"/>
              <a:t> das </a:t>
            </a:r>
            <a:r>
              <a:rPr lang="en-US" baseline="0" dirty="0" err="1" smtClean="0"/>
              <a:t>maiorias</a:t>
            </a:r>
            <a:r>
              <a:rPr lang="en-US" baseline="0" dirty="0" smtClean="0"/>
              <a:t>. </a:t>
            </a:r>
            <a:endParaRPr lang="pt-PT" dirty="0"/>
          </a:p>
        </p:txBody>
      </p:sp>
      <p:sp>
        <p:nvSpPr>
          <p:cNvPr id="4" name="Slide Number Placeholder 3"/>
          <p:cNvSpPr>
            <a:spLocks noGrp="1"/>
          </p:cNvSpPr>
          <p:nvPr>
            <p:ph type="sldNum" sz="quarter" idx="10"/>
          </p:nvPr>
        </p:nvSpPr>
        <p:spPr/>
        <p:txBody>
          <a:bodyPr/>
          <a:lstStyle/>
          <a:p>
            <a:fld id="{550B0E1B-8CD9-4F95-B77B-8A2BDE73114E}" type="slidenum">
              <a:rPr lang="pt-PT" smtClean="0"/>
              <a:t>16</a:t>
            </a:fld>
            <a:endParaRPr lang="pt-PT"/>
          </a:p>
        </p:txBody>
      </p:sp>
    </p:spTree>
    <p:extLst>
      <p:ext uri="{BB962C8B-B14F-4D97-AF65-F5344CB8AC3E}">
        <p14:creationId xmlns:p14="http://schemas.microsoft.com/office/powerpoint/2010/main" val="2608992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A escolha deve atender a que economia é uma questão de incentivos.</a:t>
            </a:r>
            <a:r>
              <a:rPr lang="pt-PT" baseline="0" dirty="0" smtClean="0"/>
              <a:t> E entre os factores que melhor ou directamente interferem nos </a:t>
            </a:r>
            <a:r>
              <a:rPr lang="pt-PT" baseline="0" dirty="0" err="1" smtClean="0"/>
              <a:t>incnetivos</a:t>
            </a:r>
            <a:r>
              <a:rPr lang="pt-PT" baseline="0" dirty="0" smtClean="0"/>
              <a:t> são as instituições embora lhes </a:t>
            </a:r>
            <a:r>
              <a:rPr lang="pt-PT" baseline="0" dirty="0" err="1" smtClean="0"/>
              <a:t>estaja</a:t>
            </a:r>
            <a:r>
              <a:rPr lang="pt-PT" baseline="0" dirty="0" smtClean="0"/>
              <a:t> na base um </a:t>
            </a:r>
            <a:r>
              <a:rPr lang="pt-PT" baseline="0" dirty="0" err="1" smtClean="0"/>
              <a:t>substracti</a:t>
            </a:r>
            <a:r>
              <a:rPr lang="pt-PT" baseline="0" dirty="0" smtClean="0"/>
              <a:t> d </a:t>
            </a:r>
            <a:r>
              <a:rPr lang="pt-PT" baseline="0" dirty="0" err="1" smtClean="0"/>
              <a:t>evalores</a:t>
            </a:r>
            <a:r>
              <a:rPr lang="pt-PT" baseline="0" dirty="0" smtClean="0"/>
              <a:t> e crenças. </a:t>
            </a:r>
          </a:p>
          <a:p>
            <a:r>
              <a:rPr lang="pt-PT" baseline="0" dirty="0" smtClean="0"/>
              <a:t>Se </a:t>
            </a:r>
            <a:r>
              <a:rPr lang="pt-PT" baseline="0" dirty="0" err="1" smtClean="0"/>
              <a:t>selccionamos</a:t>
            </a:r>
            <a:r>
              <a:rPr lang="pt-PT" baseline="0" dirty="0" smtClean="0"/>
              <a:t> instituições há que caracterizar os </a:t>
            </a:r>
            <a:r>
              <a:rPr lang="pt-PT" baseline="0" dirty="0" err="1" smtClean="0"/>
              <a:t>mecnimsos</a:t>
            </a:r>
            <a:r>
              <a:rPr lang="pt-PT" baseline="0" dirty="0" smtClean="0"/>
              <a:t> pelos quais a </a:t>
            </a:r>
            <a:r>
              <a:rPr lang="pt-PT" baseline="0" dirty="0" err="1" smtClean="0"/>
              <a:t>sinstituições</a:t>
            </a:r>
            <a:r>
              <a:rPr lang="pt-PT" baseline="0" dirty="0" smtClean="0"/>
              <a:t> interferem na prestação económica. </a:t>
            </a:r>
            <a:endParaRPr lang="pt-PT" dirty="0"/>
          </a:p>
        </p:txBody>
      </p:sp>
      <p:sp>
        <p:nvSpPr>
          <p:cNvPr id="4" name="Slide Number Placeholder 3"/>
          <p:cNvSpPr>
            <a:spLocks noGrp="1"/>
          </p:cNvSpPr>
          <p:nvPr>
            <p:ph type="sldNum" sz="quarter" idx="10"/>
          </p:nvPr>
        </p:nvSpPr>
        <p:spPr/>
        <p:txBody>
          <a:bodyPr/>
          <a:lstStyle/>
          <a:p>
            <a:fld id="{550B0E1B-8CD9-4F95-B77B-8A2BDE73114E}" type="slidenum">
              <a:rPr lang="pt-PT" smtClean="0"/>
              <a:t>17</a:t>
            </a:fld>
            <a:endParaRPr lang="pt-PT"/>
          </a:p>
        </p:txBody>
      </p:sp>
    </p:spTree>
    <p:extLst>
      <p:ext uri="{BB962C8B-B14F-4D97-AF65-F5344CB8AC3E}">
        <p14:creationId xmlns:p14="http://schemas.microsoft.com/office/powerpoint/2010/main" val="1955604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18</a:t>
            </a:fld>
            <a:endParaRPr lang="pt-PT"/>
          </a:p>
        </p:txBody>
      </p:sp>
    </p:spTree>
    <p:extLst>
      <p:ext uri="{BB962C8B-B14F-4D97-AF65-F5344CB8AC3E}">
        <p14:creationId xmlns:p14="http://schemas.microsoft.com/office/powerpoint/2010/main" val="1448633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Valores e ideias como fundamento tem dois tipos de advogados (de acusação e de defesa)</a:t>
            </a:r>
          </a:p>
          <a:p>
            <a:pPr marL="228600" indent="-228600">
              <a:buAutoNum type="alphaLcParenR"/>
            </a:pPr>
            <a:r>
              <a:rPr lang="pt-PT" dirty="0" smtClean="0"/>
              <a:t>Max Weber e a tese de que mercado e modernização social presumem</a:t>
            </a:r>
            <a:r>
              <a:rPr lang="pt-PT" baseline="0" dirty="0" smtClean="0"/>
              <a:t> valores religiosos que incentivam o investimento</a:t>
            </a:r>
          </a:p>
          <a:p>
            <a:pPr marL="228600" indent="-228600">
              <a:buAutoNum type="alphaLcParenR"/>
            </a:pPr>
            <a:r>
              <a:rPr lang="pt-PT" baseline="0" dirty="0" smtClean="0"/>
              <a:t>As duas </a:t>
            </a:r>
            <a:r>
              <a:rPr lang="pt-PT" baseline="0" dirty="0" err="1" smtClean="0"/>
              <a:t>coreais</a:t>
            </a:r>
            <a:r>
              <a:rPr lang="pt-PT" baseline="0" dirty="0" smtClean="0"/>
              <a:t> são os casos mais correntemente citados para desmontar todos as explicações que não coloquem as instituições formais e a sua </a:t>
            </a:r>
            <a:r>
              <a:rPr lang="pt-PT" baseline="0" dirty="0" err="1" smtClean="0"/>
              <a:t>endegenização</a:t>
            </a:r>
            <a:r>
              <a:rPr lang="pt-PT" baseline="0" dirty="0" smtClean="0"/>
              <a:t> pelo conflito social como explicação (tem as mesmas valores, etnias </a:t>
            </a:r>
            <a:r>
              <a:rPr lang="pt-PT" baseline="0" dirty="0" err="1" smtClean="0"/>
              <a:t>etc</a:t>
            </a:r>
            <a:r>
              <a:rPr lang="pt-PT" baseline="0" dirty="0" smtClean="0"/>
              <a:t>) mas a evolução histórica alterou-lhes os resultados. </a:t>
            </a:r>
            <a:endParaRPr lang="pt-PT" dirty="0"/>
          </a:p>
        </p:txBody>
      </p:sp>
      <p:sp>
        <p:nvSpPr>
          <p:cNvPr id="4" name="Slide Number Placeholder 3"/>
          <p:cNvSpPr>
            <a:spLocks noGrp="1"/>
          </p:cNvSpPr>
          <p:nvPr>
            <p:ph type="sldNum" sz="quarter" idx="10"/>
          </p:nvPr>
        </p:nvSpPr>
        <p:spPr/>
        <p:txBody>
          <a:bodyPr/>
          <a:lstStyle/>
          <a:p>
            <a:fld id="{550B0E1B-8CD9-4F95-B77B-8A2BDE73114E}" type="slidenum">
              <a:rPr lang="pt-PT" smtClean="0"/>
              <a:t>19</a:t>
            </a:fld>
            <a:endParaRPr lang="pt-PT"/>
          </a:p>
        </p:txBody>
      </p:sp>
    </p:spTree>
    <p:extLst>
      <p:ext uri="{BB962C8B-B14F-4D97-AF65-F5344CB8AC3E}">
        <p14:creationId xmlns:p14="http://schemas.microsoft.com/office/powerpoint/2010/main" val="2423676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20</a:t>
            </a:fld>
            <a:endParaRPr lang="pt-PT"/>
          </a:p>
        </p:txBody>
      </p:sp>
    </p:spTree>
    <p:extLst>
      <p:ext uri="{BB962C8B-B14F-4D97-AF65-F5344CB8AC3E}">
        <p14:creationId xmlns:p14="http://schemas.microsoft.com/office/powerpoint/2010/main" val="3683617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2</a:t>
            </a:fld>
            <a:endParaRPr lang="pt-PT"/>
          </a:p>
        </p:txBody>
      </p:sp>
    </p:spTree>
    <p:extLst>
      <p:ext uri="{BB962C8B-B14F-4D97-AF65-F5344CB8AC3E}">
        <p14:creationId xmlns:p14="http://schemas.microsoft.com/office/powerpoint/2010/main" val="520717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Há estados fortes</a:t>
            </a:r>
            <a:r>
              <a:rPr lang="pt-PT" baseline="0" dirty="0" smtClean="0"/>
              <a:t> sem </a:t>
            </a:r>
            <a:r>
              <a:rPr lang="pt-PT" baseline="0" dirty="0" err="1" smtClean="0"/>
              <a:t>ruel</a:t>
            </a:r>
            <a:r>
              <a:rPr lang="pt-PT" baseline="0" dirty="0" smtClean="0"/>
              <a:t> </a:t>
            </a:r>
            <a:r>
              <a:rPr lang="pt-PT" baseline="0" dirty="0" err="1" smtClean="0"/>
              <a:t>of</a:t>
            </a:r>
            <a:r>
              <a:rPr lang="pt-PT" baseline="0" dirty="0" smtClean="0"/>
              <a:t> </a:t>
            </a:r>
            <a:r>
              <a:rPr lang="pt-PT" baseline="0" dirty="0" err="1" smtClean="0"/>
              <a:t>law</a:t>
            </a:r>
            <a:r>
              <a:rPr lang="pt-PT" baseline="0" dirty="0" smtClean="0"/>
              <a:t> ou responsabilização politica</a:t>
            </a:r>
          </a:p>
          <a:p>
            <a:r>
              <a:rPr lang="pt-PT" baseline="0" dirty="0" smtClean="0"/>
              <a:t>A modernização politica antecede a modernização económica</a:t>
            </a:r>
          </a:p>
          <a:p>
            <a:r>
              <a:rPr lang="pt-PT" baseline="0" dirty="0" smtClean="0"/>
              <a:t>Nem todos os modelos de estado emergem da mesma forma. </a:t>
            </a:r>
          </a:p>
          <a:p>
            <a:endParaRPr lang="pt-PT" dirty="0"/>
          </a:p>
        </p:txBody>
      </p:sp>
      <p:sp>
        <p:nvSpPr>
          <p:cNvPr id="4" name="Slide Number Placeholder 3"/>
          <p:cNvSpPr>
            <a:spLocks noGrp="1"/>
          </p:cNvSpPr>
          <p:nvPr>
            <p:ph type="sldNum" sz="quarter" idx="10"/>
          </p:nvPr>
        </p:nvSpPr>
        <p:spPr/>
        <p:txBody>
          <a:bodyPr/>
          <a:lstStyle/>
          <a:p>
            <a:fld id="{550B0E1B-8CD9-4F95-B77B-8A2BDE73114E}" type="slidenum">
              <a:rPr lang="pt-PT" smtClean="0"/>
              <a:t>21</a:t>
            </a:fld>
            <a:endParaRPr lang="pt-PT"/>
          </a:p>
        </p:txBody>
      </p:sp>
    </p:spTree>
    <p:extLst>
      <p:ext uri="{BB962C8B-B14F-4D97-AF65-F5344CB8AC3E}">
        <p14:creationId xmlns:p14="http://schemas.microsoft.com/office/powerpoint/2010/main" val="2967217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22</a:t>
            </a:fld>
            <a:endParaRPr lang="pt-PT"/>
          </a:p>
        </p:txBody>
      </p:sp>
    </p:spTree>
    <p:extLst>
      <p:ext uri="{BB962C8B-B14F-4D97-AF65-F5344CB8AC3E}">
        <p14:creationId xmlns:p14="http://schemas.microsoft.com/office/powerpoint/2010/main" val="3412084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23</a:t>
            </a:fld>
            <a:endParaRPr lang="pt-PT"/>
          </a:p>
        </p:txBody>
      </p:sp>
    </p:spTree>
    <p:extLst>
      <p:ext uri="{BB962C8B-B14F-4D97-AF65-F5344CB8AC3E}">
        <p14:creationId xmlns:p14="http://schemas.microsoft.com/office/powerpoint/2010/main" val="1698322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24</a:t>
            </a:fld>
            <a:endParaRPr lang="pt-PT"/>
          </a:p>
        </p:txBody>
      </p:sp>
    </p:spTree>
    <p:extLst>
      <p:ext uri="{BB962C8B-B14F-4D97-AF65-F5344CB8AC3E}">
        <p14:creationId xmlns:p14="http://schemas.microsoft.com/office/powerpoint/2010/main" val="302367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25</a:t>
            </a:fld>
            <a:endParaRPr lang="pt-PT"/>
          </a:p>
        </p:txBody>
      </p:sp>
    </p:spTree>
    <p:extLst>
      <p:ext uri="{BB962C8B-B14F-4D97-AF65-F5344CB8AC3E}">
        <p14:creationId xmlns:p14="http://schemas.microsoft.com/office/powerpoint/2010/main" val="1642188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Os</a:t>
            </a:r>
            <a:r>
              <a:rPr lang="en-US" dirty="0" smtClean="0"/>
              <a:t> </a:t>
            </a:r>
            <a:r>
              <a:rPr lang="en-US" dirty="0" err="1" smtClean="0"/>
              <a:t>problmeas</a:t>
            </a:r>
            <a:r>
              <a:rPr lang="en-US" dirty="0" smtClean="0"/>
              <a:t> </a:t>
            </a:r>
            <a:r>
              <a:rPr lang="en-US" dirty="0" err="1" smtClean="0"/>
              <a:t>analíticos</a:t>
            </a:r>
            <a:r>
              <a:rPr lang="en-US" dirty="0" smtClean="0"/>
              <a:t> dos</a:t>
            </a:r>
            <a:r>
              <a:rPr lang="en-US" baseline="0" dirty="0" smtClean="0"/>
              <a:t> </a:t>
            </a:r>
            <a:r>
              <a:rPr lang="en-US" baseline="0" dirty="0" err="1" smtClean="0"/>
              <a:t>estudos</a:t>
            </a:r>
            <a:r>
              <a:rPr lang="en-US" baseline="0" dirty="0" smtClean="0"/>
              <a:t> </a:t>
            </a:r>
            <a:r>
              <a:rPr lang="en-US" baseline="0" dirty="0" err="1" smtClean="0"/>
              <a:t>empiricos</a:t>
            </a:r>
            <a:r>
              <a:rPr lang="en-US" baseline="0" dirty="0" smtClean="0"/>
              <a:t> </a:t>
            </a:r>
            <a:r>
              <a:rPr lang="en-US" baseline="0" dirty="0" err="1" smtClean="0"/>
              <a:t>baseados</a:t>
            </a:r>
            <a:r>
              <a:rPr lang="en-US" baseline="0" dirty="0" smtClean="0"/>
              <a:t> </a:t>
            </a:r>
            <a:r>
              <a:rPr lang="en-US" baseline="0" dirty="0" err="1" smtClean="0"/>
              <a:t>na</a:t>
            </a:r>
            <a:r>
              <a:rPr lang="en-US" baseline="0" dirty="0" smtClean="0"/>
              <a:t> </a:t>
            </a:r>
            <a:r>
              <a:rPr lang="en-US" baseline="0" dirty="0" err="1" smtClean="0"/>
              <a:t>inclusão</a:t>
            </a:r>
            <a:r>
              <a:rPr lang="en-US" baseline="0" dirty="0" smtClean="0"/>
              <a:t> </a:t>
            </a:r>
            <a:r>
              <a:rPr lang="en-US" baseline="0" dirty="0" err="1" smtClean="0"/>
              <a:t>destes</a:t>
            </a:r>
            <a:r>
              <a:rPr lang="en-US" baseline="0" dirty="0" smtClean="0"/>
              <a:t> indices de </a:t>
            </a:r>
            <a:r>
              <a:rPr lang="en-US" baseline="0" dirty="0" err="1" smtClean="0"/>
              <a:t>qualidade</a:t>
            </a:r>
            <a:r>
              <a:rPr lang="en-US" baseline="0" dirty="0" smtClean="0"/>
              <a:t> das </a:t>
            </a:r>
            <a:r>
              <a:rPr lang="en-US" baseline="0" dirty="0" err="1" smtClean="0"/>
              <a:t>instituições</a:t>
            </a:r>
            <a:endParaRPr lang="en-US" baseline="0" dirty="0" smtClean="0"/>
          </a:p>
          <a:p>
            <a:pPr marL="228600" indent="-228600">
              <a:buAutoNum type="alphaLcParenR"/>
            </a:pPr>
            <a:r>
              <a:rPr lang="en-US" baseline="0" dirty="0" err="1" smtClean="0"/>
              <a:t>Interpretação</a:t>
            </a:r>
            <a:r>
              <a:rPr lang="en-US" baseline="0" dirty="0" smtClean="0"/>
              <a:t> de </a:t>
            </a:r>
            <a:r>
              <a:rPr lang="en-US" baseline="0" dirty="0" err="1" smtClean="0"/>
              <a:t>relações</a:t>
            </a:r>
            <a:r>
              <a:rPr lang="en-US" baseline="0" dirty="0" smtClean="0"/>
              <a:t> </a:t>
            </a:r>
            <a:r>
              <a:rPr lang="en-US" baseline="0" dirty="0" err="1" smtClean="0"/>
              <a:t>etstaisticamente</a:t>
            </a:r>
            <a:r>
              <a:rPr lang="en-US" baseline="0" dirty="0" smtClean="0"/>
              <a:t> </a:t>
            </a:r>
            <a:r>
              <a:rPr lang="en-US" baseline="0" dirty="0" err="1" smtClean="0"/>
              <a:t>significativas</a:t>
            </a:r>
            <a:r>
              <a:rPr lang="en-US" baseline="0" dirty="0" smtClean="0"/>
              <a:t>; passage de </a:t>
            </a:r>
            <a:r>
              <a:rPr lang="en-US" baseline="0" dirty="0" err="1" smtClean="0"/>
              <a:t>uma</a:t>
            </a:r>
            <a:r>
              <a:rPr lang="en-US" baseline="0" dirty="0" smtClean="0"/>
              <a:t> </a:t>
            </a:r>
            <a:r>
              <a:rPr lang="en-US" baseline="0" dirty="0" err="1" smtClean="0"/>
              <a:t>avaliação</a:t>
            </a:r>
            <a:r>
              <a:rPr lang="en-US" baseline="0" dirty="0" smtClean="0"/>
              <a:t> </a:t>
            </a:r>
            <a:r>
              <a:rPr lang="en-US" baseline="0" dirty="0" err="1" smtClean="0"/>
              <a:t>estaititicamente</a:t>
            </a:r>
            <a:r>
              <a:rPr lang="en-US" baseline="0" dirty="0" smtClean="0"/>
              <a:t> </a:t>
            </a:r>
            <a:r>
              <a:rPr lang="en-US" baseline="0" dirty="0" err="1" smtClean="0"/>
              <a:t>significativa</a:t>
            </a:r>
            <a:r>
              <a:rPr lang="en-US" baseline="0" dirty="0" smtClean="0"/>
              <a:t> para a </a:t>
            </a:r>
            <a:r>
              <a:rPr lang="en-US" baseline="0" dirty="0" err="1" smtClean="0"/>
              <a:t>identificação</a:t>
            </a:r>
            <a:r>
              <a:rPr lang="en-US" baseline="0" dirty="0" smtClean="0"/>
              <a:t> dos </a:t>
            </a:r>
            <a:r>
              <a:rPr lang="en-US" baseline="0" dirty="0" err="1" smtClean="0"/>
              <a:t>emcanismos</a:t>
            </a:r>
            <a:r>
              <a:rPr lang="en-US" baseline="0" dirty="0" smtClean="0"/>
              <a:t> </a:t>
            </a:r>
            <a:r>
              <a:rPr lang="en-US" baseline="0" dirty="0" err="1" smtClean="0"/>
              <a:t>peloas</a:t>
            </a:r>
            <a:r>
              <a:rPr lang="en-US" baseline="0" dirty="0" smtClean="0"/>
              <a:t> </a:t>
            </a:r>
            <a:r>
              <a:rPr lang="en-US" baseline="0" dirty="0" err="1" smtClean="0"/>
              <a:t>quais</a:t>
            </a:r>
            <a:r>
              <a:rPr lang="en-US" baseline="0" dirty="0" smtClean="0"/>
              <a:t> as </a:t>
            </a:r>
            <a:r>
              <a:rPr lang="en-US" baseline="0" dirty="0" err="1" smtClean="0"/>
              <a:t>variáveis</a:t>
            </a:r>
            <a:r>
              <a:rPr lang="en-US" baseline="0" dirty="0" smtClean="0"/>
              <a:t> </a:t>
            </a:r>
            <a:r>
              <a:rPr lang="en-US" baseline="0" dirty="0" err="1" smtClean="0"/>
              <a:t>podem</a:t>
            </a:r>
            <a:r>
              <a:rPr lang="en-US" baseline="0" dirty="0" smtClean="0"/>
              <a:t> </a:t>
            </a:r>
            <a:r>
              <a:rPr lang="en-US" baseline="0" dirty="0" err="1" smtClean="0"/>
              <a:t>ser</a:t>
            </a:r>
            <a:r>
              <a:rPr lang="en-US" baseline="0" dirty="0" smtClean="0"/>
              <a:t> </a:t>
            </a:r>
            <a:r>
              <a:rPr lang="en-US" baseline="0" dirty="0" err="1" smtClean="0"/>
              <a:t>relavantes</a:t>
            </a:r>
            <a:r>
              <a:rPr lang="en-US" baseline="0" dirty="0" smtClean="0"/>
              <a:t> </a:t>
            </a:r>
          </a:p>
          <a:p>
            <a:pPr marL="228600" indent="-228600">
              <a:buAutoNum type="alphaLcParenR"/>
            </a:pPr>
            <a:r>
              <a:rPr lang="en-US" baseline="0" dirty="0" smtClean="0"/>
              <a:t>Uma </a:t>
            </a:r>
            <a:r>
              <a:rPr lang="en-US" baseline="0" dirty="0" err="1" smtClean="0"/>
              <a:t>coisa</a:t>
            </a:r>
            <a:r>
              <a:rPr lang="en-US" baseline="0" dirty="0" smtClean="0"/>
              <a:t> é </a:t>
            </a:r>
            <a:r>
              <a:rPr lang="en-US" baseline="0" dirty="0" err="1" smtClean="0"/>
              <a:t>identificação</a:t>
            </a:r>
            <a:r>
              <a:rPr lang="en-US" baseline="0" dirty="0" smtClean="0"/>
              <a:t> do </a:t>
            </a:r>
            <a:r>
              <a:rPr lang="en-US" baseline="0" dirty="0" err="1" smtClean="0"/>
              <a:t>grau</a:t>
            </a:r>
            <a:r>
              <a:rPr lang="en-US" baseline="0" dirty="0" smtClean="0"/>
              <a:t> de </a:t>
            </a:r>
            <a:r>
              <a:rPr lang="en-US" baseline="0" dirty="0" err="1" smtClean="0"/>
              <a:t>importancia</a:t>
            </a:r>
            <a:r>
              <a:rPr lang="en-US" baseline="0" dirty="0" smtClean="0"/>
              <a:t> da </a:t>
            </a:r>
            <a:r>
              <a:rPr lang="en-US" baseline="0" dirty="0" err="1" smtClean="0"/>
              <a:t>vairáve</a:t>
            </a:r>
            <a:r>
              <a:rPr lang="en-US" baseline="0" dirty="0" smtClean="0"/>
              <a:t> </a:t>
            </a:r>
            <a:r>
              <a:rPr lang="en-US" baseline="0" dirty="0" err="1" smtClean="0"/>
              <a:t>outr</a:t>
            </a:r>
            <a:r>
              <a:rPr lang="en-US" baseline="0" dirty="0" smtClean="0"/>
              <a:t> </a:t>
            </a:r>
            <a:r>
              <a:rPr lang="en-US" baseline="0" dirty="0" err="1" smtClean="0"/>
              <a:t>acoisa</a:t>
            </a:r>
            <a:r>
              <a:rPr lang="en-US" baseline="0" dirty="0" smtClean="0"/>
              <a:t> é </a:t>
            </a:r>
            <a:r>
              <a:rPr lang="en-US" baseline="0" dirty="0" err="1" smtClean="0"/>
              <a:t>idnentificar</a:t>
            </a:r>
            <a:r>
              <a:rPr lang="en-US" baseline="0" dirty="0" smtClean="0"/>
              <a:t> </a:t>
            </a:r>
            <a:r>
              <a:rPr lang="en-US" baseline="0" dirty="0" err="1" smtClean="0"/>
              <a:t>os</a:t>
            </a:r>
            <a:r>
              <a:rPr lang="en-US" baseline="0" dirty="0" smtClean="0"/>
              <a:t> </a:t>
            </a:r>
            <a:r>
              <a:rPr lang="en-US" baseline="0" dirty="0" err="1" smtClean="0"/>
              <a:t>mecanismos</a:t>
            </a:r>
            <a:r>
              <a:rPr lang="en-US" baseline="0" dirty="0" smtClean="0"/>
              <a:t> </a:t>
            </a:r>
            <a:r>
              <a:rPr lang="en-US" baseline="0" dirty="0" err="1" smtClean="0"/>
              <a:t>pelos</a:t>
            </a:r>
            <a:r>
              <a:rPr lang="en-US" baseline="0" dirty="0" smtClean="0"/>
              <a:t> </a:t>
            </a:r>
            <a:r>
              <a:rPr lang="en-US" baseline="0" dirty="0" err="1" smtClean="0"/>
              <a:t>quais</a:t>
            </a:r>
            <a:r>
              <a:rPr lang="en-US" baseline="0" dirty="0" smtClean="0"/>
              <a:t> </a:t>
            </a:r>
            <a:r>
              <a:rPr lang="en-US" baseline="0" dirty="0" err="1" smtClean="0"/>
              <a:t>ele</a:t>
            </a:r>
            <a:r>
              <a:rPr lang="en-US" baseline="0" dirty="0" smtClean="0"/>
              <a:t> </a:t>
            </a:r>
            <a:r>
              <a:rPr lang="en-US" baseline="0" dirty="0" err="1" smtClean="0"/>
              <a:t>aimpacta</a:t>
            </a:r>
            <a:r>
              <a:rPr lang="en-US" baseline="0" dirty="0" smtClean="0"/>
              <a:t> </a:t>
            </a:r>
            <a:r>
              <a:rPr lang="en-US" baseline="0" dirty="0" err="1" smtClean="0"/>
              <a:t>na</a:t>
            </a:r>
            <a:r>
              <a:rPr lang="en-US" baseline="0" dirty="0" smtClean="0"/>
              <a:t> </a:t>
            </a:r>
            <a:r>
              <a:rPr lang="en-US" baseline="0" dirty="0" err="1" smtClean="0"/>
              <a:t>vairável</a:t>
            </a:r>
            <a:r>
              <a:rPr lang="en-US" baseline="0" dirty="0" smtClean="0"/>
              <a:t> a </a:t>
            </a:r>
            <a:r>
              <a:rPr lang="en-US" baseline="0" dirty="0" err="1" smtClean="0"/>
              <a:t>explicar</a:t>
            </a:r>
            <a:endParaRPr lang="en-US" baseline="0" dirty="0" smtClean="0"/>
          </a:p>
          <a:p>
            <a:pPr marL="228600" indent="-228600">
              <a:buAutoNum type="alphaLcParenR"/>
            </a:pPr>
            <a:endParaRPr lang="en-US" baseline="0" dirty="0" smtClean="0"/>
          </a:p>
          <a:p>
            <a:pPr marL="228600" indent="-228600">
              <a:buAutoNum type="alphaLcParenR"/>
            </a:pPr>
            <a:r>
              <a:rPr lang="en-US" baseline="0" dirty="0" err="1" smtClean="0"/>
              <a:t>Os</a:t>
            </a:r>
            <a:r>
              <a:rPr lang="en-US" baseline="0" dirty="0" smtClean="0"/>
              <a:t> indices </a:t>
            </a:r>
            <a:r>
              <a:rPr lang="en-US" baseline="0" dirty="0" err="1" smtClean="0"/>
              <a:t>insttucionais</a:t>
            </a:r>
            <a:r>
              <a:rPr lang="en-US" baseline="0" dirty="0" smtClean="0"/>
              <a:t> </a:t>
            </a:r>
            <a:r>
              <a:rPr lang="en-US" baseline="0" dirty="0" err="1" smtClean="0"/>
              <a:t>misturam</a:t>
            </a:r>
            <a:r>
              <a:rPr lang="en-US" baseline="0" dirty="0" smtClean="0"/>
              <a:t> </a:t>
            </a:r>
            <a:r>
              <a:rPr lang="en-US" baseline="0" dirty="0" err="1" smtClean="0"/>
              <a:t>descirção</a:t>
            </a:r>
            <a:r>
              <a:rPr lang="en-US" baseline="0" dirty="0" smtClean="0"/>
              <a:t> dos </a:t>
            </a:r>
            <a:r>
              <a:rPr lang="en-US" baseline="0" dirty="0" err="1" smtClean="0"/>
              <a:t>atributos</a:t>
            </a:r>
            <a:r>
              <a:rPr lang="en-US" baseline="0" dirty="0" smtClean="0"/>
              <a:t> das </a:t>
            </a:r>
            <a:r>
              <a:rPr lang="en-US" baseline="0" dirty="0" err="1" smtClean="0"/>
              <a:t>instituilções</a:t>
            </a:r>
            <a:r>
              <a:rPr lang="en-US" baseline="0" dirty="0" smtClean="0"/>
              <a:t> com </a:t>
            </a:r>
            <a:r>
              <a:rPr lang="en-US" baseline="0" dirty="0" err="1" smtClean="0"/>
              <a:t>mediação</a:t>
            </a:r>
            <a:r>
              <a:rPr lang="en-US" baseline="0" dirty="0" smtClean="0"/>
              <a:t> da </a:t>
            </a:r>
            <a:r>
              <a:rPr lang="en-US" baseline="0" dirty="0" err="1" smtClean="0"/>
              <a:t>qualidade</a:t>
            </a:r>
            <a:r>
              <a:rPr lang="en-US" baseline="0" dirty="0" smtClean="0"/>
              <a:t> das </a:t>
            </a:r>
            <a:r>
              <a:rPr lang="en-US" baseline="0" dirty="0" err="1" smtClean="0"/>
              <a:t>instituições</a:t>
            </a:r>
            <a:r>
              <a:rPr lang="en-US" baseline="0" dirty="0" smtClean="0"/>
              <a:t>~.</a:t>
            </a:r>
          </a:p>
          <a:p>
            <a:pPr marL="228600" indent="-228600">
              <a:buAutoNum type="alphaLcParenR"/>
            </a:pPr>
            <a:r>
              <a:rPr lang="en-US" baseline="0" dirty="0" err="1" smtClean="0"/>
              <a:t>Por</a:t>
            </a:r>
            <a:r>
              <a:rPr lang="en-US" baseline="0" dirty="0" smtClean="0"/>
              <a:t> </a:t>
            </a:r>
            <a:r>
              <a:rPr lang="en-US" baseline="0" dirty="0" err="1" smtClean="0"/>
              <a:t>exemplo</a:t>
            </a:r>
            <a:r>
              <a:rPr lang="en-US" baseline="0" dirty="0" smtClean="0"/>
              <a:t>, </a:t>
            </a:r>
            <a:r>
              <a:rPr lang="en-US" baseline="0" dirty="0" err="1" smtClean="0"/>
              <a:t>presença</a:t>
            </a:r>
            <a:r>
              <a:rPr lang="en-US" baseline="0" dirty="0" smtClean="0"/>
              <a:t> </a:t>
            </a:r>
            <a:r>
              <a:rPr lang="en-US" baseline="0" dirty="0" err="1" smtClean="0"/>
              <a:t>ou</a:t>
            </a:r>
            <a:r>
              <a:rPr lang="en-US" baseline="0" dirty="0" smtClean="0"/>
              <a:t> </a:t>
            </a:r>
            <a:r>
              <a:rPr lang="en-US" baseline="0" dirty="0" err="1" smtClean="0"/>
              <a:t>ausencia</a:t>
            </a:r>
            <a:r>
              <a:rPr lang="en-US" baseline="0" dirty="0" smtClean="0"/>
              <a:t> de </a:t>
            </a:r>
            <a:r>
              <a:rPr lang="en-US" baseline="0" dirty="0" err="1" smtClean="0"/>
              <a:t>direitos</a:t>
            </a:r>
            <a:r>
              <a:rPr lang="en-US" baseline="0" dirty="0" smtClean="0"/>
              <a:t> </a:t>
            </a:r>
            <a:r>
              <a:rPr lang="en-US" baseline="0" dirty="0" err="1" smtClean="0"/>
              <a:t>constitucionais</a:t>
            </a:r>
            <a:r>
              <a:rPr lang="en-US" baseline="0" dirty="0" smtClean="0"/>
              <a:t> (rule of law) – nada </a:t>
            </a:r>
            <a:r>
              <a:rPr lang="en-US" baseline="0" dirty="0" err="1" smtClean="0"/>
              <a:t>esclaree</a:t>
            </a:r>
            <a:r>
              <a:rPr lang="en-US" baseline="0" dirty="0" smtClean="0"/>
              <a:t> </a:t>
            </a:r>
            <a:r>
              <a:rPr lang="en-US" baseline="0" dirty="0" err="1" smtClean="0"/>
              <a:t>como</a:t>
            </a:r>
            <a:r>
              <a:rPr lang="en-US" baseline="0" dirty="0" smtClean="0"/>
              <a:t> é que as </a:t>
            </a:r>
            <a:r>
              <a:rPr lang="en-US" baseline="0" dirty="0" err="1" smtClean="0"/>
              <a:t>instituiçºoe</a:t>
            </a:r>
            <a:r>
              <a:rPr lang="en-US" baseline="0" dirty="0" smtClean="0"/>
              <a:t> </a:t>
            </a:r>
            <a:r>
              <a:rPr lang="en-US" baseline="0" dirty="0" err="1" smtClean="0"/>
              <a:t>spokiticas</a:t>
            </a:r>
            <a:r>
              <a:rPr lang="en-US" baseline="0" dirty="0" smtClean="0"/>
              <a:t> se </a:t>
            </a:r>
            <a:r>
              <a:rPr lang="en-US" baseline="0" dirty="0" err="1" smtClean="0"/>
              <a:t>tronam</a:t>
            </a:r>
            <a:r>
              <a:rPr lang="en-US" baseline="0" dirty="0" smtClean="0"/>
              <a:t> </a:t>
            </a:r>
            <a:r>
              <a:rPr lang="en-US" baseline="0" dirty="0" err="1" smtClean="0"/>
              <a:t>relevante</a:t>
            </a:r>
            <a:r>
              <a:rPr lang="en-US" baseline="0" dirty="0" smtClean="0"/>
              <a:t> </a:t>
            </a:r>
            <a:r>
              <a:rPr lang="en-US" baseline="0" dirty="0" err="1" smtClean="0"/>
              <a:t>spara</a:t>
            </a:r>
            <a:r>
              <a:rPr lang="en-US" baseline="0" dirty="0" smtClean="0"/>
              <a:t> o </a:t>
            </a:r>
            <a:r>
              <a:rPr lang="en-US" baseline="0" dirty="0" err="1" smtClean="0"/>
              <a:t>desnevolvimento</a:t>
            </a:r>
            <a:r>
              <a:rPr lang="en-US" baseline="0" dirty="0" smtClean="0"/>
              <a:t>. </a:t>
            </a:r>
            <a:r>
              <a:rPr lang="en-US" baseline="0" dirty="0" err="1" smtClean="0"/>
              <a:t>Sabes</a:t>
            </a:r>
            <a:r>
              <a:rPr lang="en-US" baseline="0" dirty="0" smtClean="0"/>
              <a:t>-se que </a:t>
            </a:r>
            <a:r>
              <a:rPr lang="en-US" baseline="0" dirty="0" err="1" smtClean="0"/>
              <a:t>são</a:t>
            </a:r>
            <a:r>
              <a:rPr lang="en-US" baseline="0" dirty="0" smtClean="0"/>
              <a:t>, mas </a:t>
            </a:r>
            <a:r>
              <a:rPr lang="en-US" baseline="0" dirty="0" err="1" smtClean="0"/>
              <a:t>porque</a:t>
            </a:r>
            <a:r>
              <a:rPr lang="en-US" baseline="0" dirty="0" smtClean="0"/>
              <a:t>? </a:t>
            </a:r>
            <a:r>
              <a:rPr lang="en-US" baseline="0" dirty="0" err="1" smtClean="0"/>
              <a:t>Quando</a:t>
            </a:r>
            <a:r>
              <a:rPr lang="en-US" baseline="0" dirty="0" smtClean="0"/>
              <a:t> </a:t>
            </a:r>
            <a:r>
              <a:rPr lang="en-US" baseline="0" dirty="0" err="1" smtClean="0"/>
              <a:t>estes</a:t>
            </a:r>
            <a:r>
              <a:rPr lang="en-US" baseline="0" dirty="0" smtClean="0"/>
              <a:t> indices </a:t>
            </a:r>
            <a:r>
              <a:rPr lang="en-US" baseline="0" dirty="0" err="1" smtClean="0"/>
              <a:t>incluem</a:t>
            </a:r>
            <a:r>
              <a:rPr lang="en-US" baseline="0" dirty="0" smtClean="0"/>
              <a:t> a </a:t>
            </a:r>
            <a:r>
              <a:rPr lang="en-US" baseline="0" dirty="0" err="1" smtClean="0"/>
              <a:t>qualidade</a:t>
            </a:r>
            <a:r>
              <a:rPr lang="en-US" baseline="0" dirty="0" smtClean="0"/>
              <a:t> das </a:t>
            </a:r>
            <a:r>
              <a:rPr lang="en-US" baseline="0" dirty="0" err="1" smtClean="0"/>
              <a:t>instituições</a:t>
            </a:r>
            <a:r>
              <a:rPr lang="en-US" baseline="0" dirty="0" smtClean="0"/>
              <a:t> ( </a:t>
            </a:r>
            <a:r>
              <a:rPr lang="en-US" baseline="0" dirty="0" err="1" smtClean="0"/>
              <a:t>medir</a:t>
            </a:r>
            <a:r>
              <a:rPr lang="en-US" baseline="0" dirty="0" smtClean="0"/>
              <a:t> a </a:t>
            </a:r>
            <a:r>
              <a:rPr lang="en-US" baseline="0" dirty="0" err="1" smtClean="0"/>
              <a:t>sua</a:t>
            </a:r>
            <a:r>
              <a:rPr lang="en-US" baseline="0" dirty="0" smtClean="0"/>
              <a:t> </a:t>
            </a:r>
            <a:r>
              <a:rPr lang="en-US" baseline="0" dirty="0" err="1" smtClean="0"/>
              <a:t>eorformance</a:t>
            </a:r>
            <a:r>
              <a:rPr lang="en-US" baseline="0" dirty="0" smtClean="0"/>
              <a:t>) </a:t>
            </a:r>
            <a:r>
              <a:rPr lang="en-US" baseline="0" dirty="0" err="1" smtClean="0"/>
              <a:t>baseia</a:t>
            </a:r>
            <a:r>
              <a:rPr lang="en-US" baseline="0" dirty="0" smtClean="0"/>
              <a:t>-se am </a:t>
            </a:r>
            <a:r>
              <a:rPr lang="en-US" baseline="0" dirty="0" err="1" smtClean="0"/>
              <a:t>avaliaçõe</a:t>
            </a:r>
            <a:r>
              <a:rPr lang="en-US" baseline="0" dirty="0" smtClean="0"/>
              <a:t> </a:t>
            </a:r>
            <a:r>
              <a:rPr lang="en-US" baseline="0" dirty="0" err="1" smtClean="0"/>
              <a:t>subjectivas</a:t>
            </a:r>
            <a:r>
              <a:rPr lang="en-US" baseline="0" dirty="0" smtClean="0"/>
              <a:t> dos </a:t>
            </a:r>
            <a:r>
              <a:rPr lang="en-US" baseline="0" dirty="0" err="1" smtClean="0"/>
              <a:t>riscos</a:t>
            </a:r>
            <a:r>
              <a:rPr lang="en-US" baseline="0" dirty="0" smtClean="0"/>
              <a:t> </a:t>
            </a:r>
            <a:r>
              <a:rPr lang="en-US" baseline="0" dirty="0" err="1" smtClean="0"/>
              <a:t>por</a:t>
            </a:r>
            <a:r>
              <a:rPr lang="en-US" baseline="0" dirty="0" smtClean="0"/>
              <a:t> </a:t>
            </a:r>
            <a:r>
              <a:rPr lang="en-US" baseline="0" dirty="0" err="1" smtClean="0"/>
              <a:t>agencias</a:t>
            </a:r>
            <a:r>
              <a:rPr lang="en-US" baseline="0" dirty="0" smtClean="0"/>
              <a:t> </a:t>
            </a:r>
            <a:r>
              <a:rPr lang="en-US" baseline="0" dirty="0" err="1" smtClean="0"/>
              <a:t>internacioanis</a:t>
            </a:r>
            <a:r>
              <a:rPr lang="en-US" baseline="0" dirty="0" smtClean="0"/>
              <a:t> </a:t>
            </a:r>
            <a:r>
              <a:rPr lang="en-US" baseline="0" dirty="0" err="1" smtClean="0"/>
              <a:t>credenciadas</a:t>
            </a:r>
            <a:endParaRPr lang="en-US" baseline="0" dirty="0" smtClean="0"/>
          </a:p>
          <a:p>
            <a:pPr marL="228600" indent="-228600">
              <a:buAutoNum type="alphaLcParenR"/>
            </a:pPr>
            <a:endParaRPr lang="en-US" baseline="0" dirty="0" smtClean="0"/>
          </a:p>
          <a:p>
            <a:pPr marL="228600" indent="-228600">
              <a:buAutoNum type="alphaLcParenR"/>
            </a:pPr>
            <a:endParaRPr lang="en-US" baseline="0" dirty="0" smtClean="0"/>
          </a:p>
          <a:p>
            <a:pPr marL="228600" indent="-228600">
              <a:buAutoNum type="alphaLcParenR"/>
            </a:pPr>
            <a:r>
              <a:rPr lang="en-US" baseline="0" dirty="0" smtClean="0"/>
              <a:t>Para resolver </a:t>
            </a:r>
            <a:r>
              <a:rPr lang="en-US" baseline="0" dirty="0" err="1" smtClean="0"/>
              <a:t>estes</a:t>
            </a:r>
            <a:r>
              <a:rPr lang="en-US" baseline="0" dirty="0" smtClean="0"/>
              <a:t> </a:t>
            </a:r>
            <a:r>
              <a:rPr lang="en-US" baseline="0" dirty="0" err="1" smtClean="0"/>
              <a:t>problemas</a:t>
            </a:r>
            <a:r>
              <a:rPr lang="en-US" baseline="0" dirty="0" smtClean="0"/>
              <a:t> é </a:t>
            </a:r>
            <a:r>
              <a:rPr lang="en-US" baseline="0" dirty="0" err="1" smtClean="0"/>
              <a:t>necessáiro</a:t>
            </a:r>
            <a:r>
              <a:rPr lang="en-US" baseline="0" dirty="0" smtClean="0"/>
              <a:t> </a:t>
            </a:r>
            <a:r>
              <a:rPr lang="en-US" baseline="0" dirty="0" err="1" smtClean="0"/>
              <a:t>desenvolver</a:t>
            </a:r>
            <a:r>
              <a:rPr lang="en-US" baseline="0" dirty="0" smtClean="0"/>
              <a:t> a </a:t>
            </a:r>
            <a:r>
              <a:rPr lang="en-US" baseline="0" dirty="0" err="1" smtClean="0"/>
              <a:t>teroria</a:t>
            </a:r>
            <a:r>
              <a:rPr lang="en-US" baseline="0" dirty="0" smtClean="0"/>
              <a:t> das </a:t>
            </a:r>
            <a:r>
              <a:rPr lang="en-US" baseline="0" dirty="0" err="1" smtClean="0"/>
              <a:t>instituições</a:t>
            </a:r>
            <a:r>
              <a:rPr lang="en-US" baseline="0" dirty="0" smtClean="0"/>
              <a:t> </a:t>
            </a:r>
            <a:r>
              <a:rPr lang="en-US" baseline="0" dirty="0" err="1" smtClean="0"/>
              <a:t>na</a:t>
            </a:r>
            <a:r>
              <a:rPr lang="en-US" baseline="0" dirty="0" smtClean="0"/>
              <a:t> </a:t>
            </a:r>
            <a:r>
              <a:rPr lang="en-US" baseline="0" dirty="0" err="1" smtClean="0"/>
              <a:t>macroeconomia</a:t>
            </a:r>
            <a:r>
              <a:rPr lang="en-US" baseline="0" dirty="0" smtClean="0"/>
              <a:t> ( </a:t>
            </a:r>
            <a:r>
              <a:rPr lang="en-US" baseline="0" dirty="0" err="1" smtClean="0"/>
              <a:t>oq</a:t>
            </a:r>
            <a:r>
              <a:rPr lang="en-US" baseline="0" dirty="0" smtClean="0"/>
              <a:t> </a:t>
            </a:r>
            <a:r>
              <a:rPr lang="en-US" baseline="0" dirty="0" err="1" smtClean="0"/>
              <a:t>ue</a:t>
            </a:r>
            <a:r>
              <a:rPr lang="en-US" baseline="0" dirty="0" smtClean="0"/>
              <a:t> </a:t>
            </a:r>
            <a:r>
              <a:rPr lang="en-US" baseline="0" dirty="0" err="1" smtClean="0"/>
              <a:t>rpesume</a:t>
            </a:r>
            <a:r>
              <a:rPr lang="en-US" baseline="0" dirty="0" smtClean="0"/>
              <a:t>, </a:t>
            </a:r>
            <a:r>
              <a:rPr lang="en-US" baseline="0" dirty="0" err="1" smtClean="0"/>
              <a:t>compreender</a:t>
            </a:r>
            <a:r>
              <a:rPr lang="en-US" baseline="0" dirty="0" smtClean="0"/>
              <a:t> </a:t>
            </a:r>
            <a:r>
              <a:rPr lang="en-US" baseline="0" dirty="0" err="1" smtClean="0"/>
              <a:t>como</a:t>
            </a:r>
            <a:r>
              <a:rPr lang="en-US" baseline="0" dirty="0" smtClean="0"/>
              <a:t> se </a:t>
            </a:r>
            <a:r>
              <a:rPr lang="en-US" baseline="0" dirty="0" err="1" smtClean="0"/>
              <a:t>formam</a:t>
            </a:r>
            <a:r>
              <a:rPr lang="en-US" baseline="0" dirty="0" smtClean="0"/>
              <a:t> e </a:t>
            </a:r>
            <a:r>
              <a:rPr lang="en-US" baseline="0" dirty="0" err="1" smtClean="0"/>
              <a:t>evoluem</a:t>
            </a:r>
            <a:r>
              <a:rPr lang="en-US" baseline="0" dirty="0" smtClean="0"/>
              <a:t> as </a:t>
            </a:r>
            <a:r>
              <a:rPr lang="en-US" baseline="0" dirty="0" err="1" smtClean="0"/>
              <a:t>instituições</a:t>
            </a:r>
            <a:r>
              <a:rPr lang="en-US" baseline="0" dirty="0" smtClean="0"/>
              <a:t>), mas </a:t>
            </a:r>
            <a:r>
              <a:rPr lang="en-US" baseline="0" dirty="0" err="1" smtClean="0"/>
              <a:t>tabem</a:t>
            </a:r>
            <a:r>
              <a:rPr lang="en-US" baseline="0" dirty="0" smtClean="0"/>
              <a:t> </a:t>
            </a:r>
            <a:r>
              <a:rPr lang="en-US" baseline="0" dirty="0" err="1" smtClean="0"/>
              <a:t>incorporá</a:t>
            </a:r>
            <a:r>
              <a:rPr lang="en-US" baseline="0" dirty="0" smtClean="0"/>
              <a:t>-las de forma </a:t>
            </a:r>
            <a:r>
              <a:rPr lang="en-US" baseline="0" dirty="0" err="1" smtClean="0"/>
              <a:t>coerente</a:t>
            </a:r>
            <a:r>
              <a:rPr lang="en-US" baseline="0" dirty="0" smtClean="0"/>
              <a:t> </a:t>
            </a:r>
            <a:r>
              <a:rPr lang="en-US" baseline="0" dirty="0" err="1" smtClean="0"/>
              <a:t>em</a:t>
            </a:r>
            <a:r>
              <a:rPr lang="en-US" baseline="0" dirty="0" smtClean="0"/>
              <a:t> </a:t>
            </a:r>
            <a:r>
              <a:rPr lang="en-US" baseline="0" dirty="0" err="1" smtClean="0"/>
              <a:t>mdoelos</a:t>
            </a:r>
            <a:r>
              <a:rPr lang="en-US" baseline="0" dirty="0" smtClean="0"/>
              <a:t> de </a:t>
            </a:r>
            <a:r>
              <a:rPr lang="en-US" baseline="0" dirty="0" err="1" smtClean="0"/>
              <a:t>cresimento</a:t>
            </a:r>
            <a:r>
              <a:rPr lang="en-US" baseline="0" dirty="0" smtClean="0"/>
              <a:t> </a:t>
            </a:r>
            <a:r>
              <a:rPr lang="en-US" baseline="0" dirty="0" err="1" smtClean="0"/>
              <a:t>na</a:t>
            </a:r>
            <a:r>
              <a:rPr lang="en-US" baseline="0" dirty="0" smtClean="0"/>
              <a:t> </a:t>
            </a:r>
            <a:r>
              <a:rPr lang="en-US" baseline="0" dirty="0" err="1" smtClean="0"/>
              <a:t>economia</a:t>
            </a:r>
            <a:endParaRPr lang="en-US" baseline="0" dirty="0" smtClean="0"/>
          </a:p>
          <a:p>
            <a:pPr marL="228600" indent="-228600">
              <a:buAutoNum type="alphaLcParenR"/>
            </a:pPr>
            <a:r>
              <a:rPr lang="en-US" baseline="0" dirty="0" err="1" smtClean="0"/>
              <a:t>Nrth</a:t>
            </a:r>
            <a:r>
              <a:rPr lang="en-US" baseline="0" dirty="0" smtClean="0"/>
              <a:t> </a:t>
            </a:r>
            <a:r>
              <a:rPr lang="en-US" baseline="0" dirty="0" err="1" smtClean="0"/>
              <a:t>sustenat</a:t>
            </a:r>
            <a:r>
              <a:rPr lang="en-US" baseline="0" dirty="0" smtClean="0"/>
              <a:t> que a </a:t>
            </a:r>
            <a:r>
              <a:rPr lang="en-US" baseline="0" dirty="0" err="1" smtClean="0"/>
              <a:t>unica</a:t>
            </a:r>
            <a:r>
              <a:rPr lang="en-US" baseline="0" dirty="0" smtClean="0"/>
              <a:t> forma de </a:t>
            </a:r>
            <a:r>
              <a:rPr lang="en-US" baseline="0" dirty="0" err="1" smtClean="0"/>
              <a:t>reconhecer</a:t>
            </a:r>
            <a:r>
              <a:rPr lang="en-US" baseline="0" dirty="0" smtClean="0"/>
              <a:t> a </a:t>
            </a:r>
            <a:r>
              <a:rPr lang="en-US" baseline="0" dirty="0" err="1" smtClean="0"/>
              <a:t>relevancia</a:t>
            </a:r>
            <a:r>
              <a:rPr lang="en-US" baseline="0" dirty="0" smtClean="0"/>
              <a:t> das </a:t>
            </a:r>
            <a:r>
              <a:rPr lang="en-US" baseline="0" dirty="0" err="1" smtClean="0"/>
              <a:t>instituições</a:t>
            </a:r>
            <a:r>
              <a:rPr lang="en-US" baseline="0" dirty="0" smtClean="0"/>
              <a:t> no </a:t>
            </a:r>
            <a:r>
              <a:rPr lang="en-US" baseline="0" dirty="0" err="1" smtClean="0"/>
              <a:t>crwximento</a:t>
            </a:r>
            <a:r>
              <a:rPr lang="en-US" baseline="0" dirty="0" smtClean="0"/>
              <a:t> d </a:t>
            </a:r>
            <a:r>
              <a:rPr lang="en-US" baseline="0" dirty="0" err="1" smtClean="0"/>
              <a:t>elongo</a:t>
            </a:r>
            <a:r>
              <a:rPr lang="en-US" baseline="0" dirty="0" smtClean="0"/>
              <a:t> </a:t>
            </a:r>
            <a:r>
              <a:rPr lang="en-US" baseline="0" dirty="0" err="1" smtClean="0"/>
              <a:t>prazo</a:t>
            </a:r>
            <a:r>
              <a:rPr lang="en-US" baseline="0" dirty="0" smtClean="0"/>
              <a:t> tem a </a:t>
            </a:r>
            <a:r>
              <a:rPr lang="en-US" baseline="0" dirty="0" err="1" smtClean="0"/>
              <a:t>ver</a:t>
            </a:r>
            <a:r>
              <a:rPr lang="en-US" baseline="0" dirty="0" smtClean="0"/>
              <a:t> com a </a:t>
            </a:r>
            <a:r>
              <a:rPr lang="en-US" baseline="0" dirty="0" err="1" smtClean="0"/>
              <a:t>formação</a:t>
            </a:r>
            <a:r>
              <a:rPr lang="en-US" baseline="0" dirty="0" smtClean="0"/>
              <a:t> e </a:t>
            </a:r>
            <a:r>
              <a:rPr lang="en-US" baseline="0" dirty="0" err="1" smtClean="0"/>
              <a:t>distribuição</a:t>
            </a:r>
            <a:r>
              <a:rPr lang="en-US" baseline="0" dirty="0" smtClean="0"/>
              <a:t> de </a:t>
            </a:r>
            <a:r>
              <a:rPr lang="en-US" baseline="0" dirty="0" err="1" smtClean="0"/>
              <a:t>cpaita</a:t>
            </a:r>
            <a:r>
              <a:rPr lang="en-US" baseline="0" dirty="0" smtClean="0"/>
              <a:t>.</a:t>
            </a:r>
          </a:p>
          <a:p>
            <a:pPr marL="228600" indent="-228600">
              <a:buAutoNum type="alphaLcParenR"/>
            </a:pPr>
            <a:r>
              <a:rPr lang="en-US" baseline="0" dirty="0" err="1" smtClean="0"/>
              <a:t>Portanto</a:t>
            </a:r>
            <a:r>
              <a:rPr lang="en-US" baseline="0" dirty="0" smtClean="0"/>
              <a:t>, um </a:t>
            </a:r>
            <a:r>
              <a:rPr lang="en-US" baseline="0" dirty="0" err="1" smtClean="0"/>
              <a:t>priemor</a:t>
            </a:r>
            <a:r>
              <a:rPr lang="en-US" baseline="0" dirty="0" smtClean="0"/>
              <a:t> </a:t>
            </a:r>
            <a:r>
              <a:rPr lang="en-US" baseline="0" dirty="0" err="1" smtClean="0"/>
              <a:t>camingho</a:t>
            </a:r>
            <a:r>
              <a:rPr lang="en-US" baseline="0" dirty="0" smtClean="0"/>
              <a:t> </a:t>
            </a:r>
            <a:r>
              <a:rPr lang="en-US" baseline="0" dirty="0" err="1" smtClean="0"/>
              <a:t>seria</a:t>
            </a:r>
            <a:r>
              <a:rPr lang="en-US" baseline="0" dirty="0" smtClean="0"/>
              <a:t> </a:t>
            </a:r>
            <a:r>
              <a:rPr lang="en-US" baseline="0" dirty="0" err="1" smtClean="0"/>
              <a:t>ver</a:t>
            </a:r>
            <a:r>
              <a:rPr lang="en-US" baseline="0" dirty="0" smtClean="0"/>
              <a:t> as </a:t>
            </a:r>
            <a:r>
              <a:rPr lang="en-US" baseline="0" dirty="0" err="1" smtClean="0"/>
              <a:t>instituiç~eos</a:t>
            </a:r>
            <a:r>
              <a:rPr lang="en-US" baseline="0" dirty="0" smtClean="0"/>
              <a:t> e </a:t>
            </a:r>
            <a:r>
              <a:rPr lang="en-US" baseline="0" dirty="0" err="1" smtClean="0"/>
              <a:t>sua</a:t>
            </a:r>
            <a:r>
              <a:rPr lang="en-US" baseline="0" dirty="0" smtClean="0"/>
              <a:t> </a:t>
            </a:r>
            <a:r>
              <a:rPr lang="en-US" baseline="0" dirty="0" err="1" smtClean="0"/>
              <a:t>relação</a:t>
            </a:r>
            <a:r>
              <a:rPr lang="en-US" baseline="0" dirty="0" smtClean="0"/>
              <a:t> com  </a:t>
            </a:r>
            <a:r>
              <a:rPr lang="en-US" baseline="0" dirty="0" err="1" smtClean="0"/>
              <a:t>risco</a:t>
            </a:r>
            <a:r>
              <a:rPr lang="en-US" baseline="0" dirty="0" smtClean="0"/>
              <a:t> e com </a:t>
            </a:r>
            <a:r>
              <a:rPr lang="en-US" baseline="0" dirty="0" err="1" smtClean="0"/>
              <a:t>invetimento</a:t>
            </a:r>
            <a:r>
              <a:rPr lang="en-US" baseline="0" dirty="0" smtClean="0"/>
              <a:t> </a:t>
            </a:r>
          </a:p>
          <a:p>
            <a:pPr marL="228600" indent="-228600">
              <a:buAutoNum type="alphaLcParenR"/>
            </a:pPr>
            <a:r>
              <a:rPr lang="en-US" baseline="0" dirty="0" err="1" smtClean="0"/>
              <a:t>Instituições</a:t>
            </a:r>
            <a:r>
              <a:rPr lang="en-US" baseline="0" dirty="0" smtClean="0"/>
              <a:t> </a:t>
            </a:r>
            <a:r>
              <a:rPr lang="en-US" baseline="0" dirty="0" err="1" smtClean="0"/>
              <a:t>icnentivo</a:t>
            </a:r>
            <a:r>
              <a:rPr lang="en-US" baseline="0" dirty="0" smtClean="0"/>
              <a:t> a </a:t>
            </a:r>
            <a:r>
              <a:rPr lang="en-US" baseline="0" dirty="0" err="1" smtClean="0"/>
              <a:t>instituições</a:t>
            </a:r>
            <a:r>
              <a:rPr lang="en-US" baseline="0" dirty="0" smtClean="0"/>
              <a:t>; </a:t>
            </a:r>
            <a:r>
              <a:rPr lang="en-US" baseline="0" dirty="0" err="1" smtClean="0"/>
              <a:t>instituições</a:t>
            </a:r>
            <a:r>
              <a:rPr lang="en-US" baseline="0" dirty="0" smtClean="0"/>
              <a:t> e </a:t>
            </a:r>
            <a:r>
              <a:rPr lang="en-US" baseline="0" dirty="0" err="1" smtClean="0"/>
              <a:t>remuneração</a:t>
            </a:r>
            <a:r>
              <a:rPr lang="en-US" baseline="0" dirty="0" smtClean="0"/>
              <a:t> doc </a:t>
            </a:r>
            <a:r>
              <a:rPr lang="en-US" baseline="0" dirty="0" err="1" smtClean="0"/>
              <a:t>apital</a:t>
            </a:r>
            <a:r>
              <a:rPr lang="en-US" baseline="0" dirty="0" smtClean="0"/>
              <a:t> – </a:t>
            </a:r>
            <a:r>
              <a:rPr lang="en-US" baseline="0" dirty="0" err="1" smtClean="0"/>
              <a:t>expriopriaçao</a:t>
            </a:r>
            <a:r>
              <a:rPr lang="en-US" baseline="0" dirty="0" smtClean="0"/>
              <a:t> é </a:t>
            </a:r>
            <a:r>
              <a:rPr lang="en-US" baseline="0" dirty="0" err="1" smtClean="0"/>
              <a:t>tanto</a:t>
            </a:r>
            <a:r>
              <a:rPr lang="en-US" baseline="0" dirty="0" smtClean="0"/>
              <a:t> </a:t>
            </a:r>
            <a:r>
              <a:rPr lang="en-US" baseline="0" dirty="0" err="1" smtClean="0"/>
              <a:t>uma</a:t>
            </a:r>
            <a:r>
              <a:rPr lang="en-US" baseline="0" dirty="0" smtClean="0"/>
              <a:t> </a:t>
            </a:r>
            <a:r>
              <a:rPr lang="en-US" baseline="0" dirty="0" err="1" smtClean="0"/>
              <a:t>ameaça</a:t>
            </a:r>
            <a:r>
              <a:rPr lang="en-US" baseline="0" dirty="0" smtClean="0"/>
              <a:t> a </a:t>
            </a:r>
            <a:r>
              <a:rPr lang="en-US" baseline="0" dirty="0" err="1" smtClean="0"/>
              <a:t>direitos</a:t>
            </a:r>
            <a:r>
              <a:rPr lang="en-US" baseline="0" dirty="0" smtClean="0"/>
              <a:t> de </a:t>
            </a:r>
            <a:r>
              <a:rPr lang="en-US" baseline="0" dirty="0" err="1" smtClean="0"/>
              <a:t>prorpiedade</a:t>
            </a:r>
            <a:r>
              <a:rPr lang="en-US" baseline="0" dirty="0" smtClean="0"/>
              <a:t> </a:t>
            </a:r>
            <a:r>
              <a:rPr lang="en-US" baseline="0" dirty="0" err="1" smtClean="0"/>
              <a:t>como</a:t>
            </a:r>
            <a:r>
              <a:rPr lang="en-US" baseline="0" dirty="0" smtClean="0"/>
              <a:t> </a:t>
            </a:r>
            <a:r>
              <a:rPr lang="en-US" baseline="0" dirty="0" err="1" smtClean="0"/>
              <a:t>uma</a:t>
            </a:r>
            <a:r>
              <a:rPr lang="en-US" baseline="0" dirty="0" smtClean="0"/>
              <a:t> </a:t>
            </a:r>
            <a:r>
              <a:rPr lang="en-US" baseline="0" dirty="0" err="1" smtClean="0"/>
              <a:t>variável</a:t>
            </a:r>
            <a:r>
              <a:rPr lang="en-US" baseline="0" dirty="0" smtClean="0"/>
              <a:t> </a:t>
            </a:r>
            <a:r>
              <a:rPr lang="en-US" baseline="0" dirty="0" err="1" smtClean="0"/>
              <a:t>aftecanod</a:t>
            </a:r>
            <a:r>
              <a:rPr lang="en-US" baseline="0" dirty="0" smtClean="0"/>
              <a:t> a </a:t>
            </a:r>
            <a:r>
              <a:rPr lang="en-US" baseline="0" dirty="0" err="1" smtClean="0"/>
              <a:t>remuneração</a:t>
            </a:r>
            <a:r>
              <a:rPr lang="en-US" baseline="0" dirty="0" smtClean="0"/>
              <a:t> doc </a:t>
            </a:r>
            <a:r>
              <a:rPr lang="en-US" baseline="0" dirty="0" err="1" smtClean="0"/>
              <a:t>apital</a:t>
            </a:r>
            <a:r>
              <a:rPr lang="en-US" baseline="0" dirty="0" smtClean="0"/>
              <a:t>.</a:t>
            </a:r>
          </a:p>
          <a:p>
            <a:pPr marL="228600" indent="-228600">
              <a:buAutoNum type="alphaLcParenR"/>
            </a:pPr>
            <a:r>
              <a:rPr lang="en-US" baseline="0" dirty="0" smtClean="0"/>
              <a:t>Presume-se que </a:t>
            </a:r>
            <a:r>
              <a:rPr lang="en-US" baseline="0" dirty="0" err="1" smtClean="0"/>
              <a:t>em</a:t>
            </a:r>
            <a:r>
              <a:rPr lang="en-US" baseline="0" dirty="0" smtClean="0"/>
              <a:t> </a:t>
            </a:r>
            <a:r>
              <a:rPr lang="en-US" baseline="0" dirty="0" err="1" smtClean="0"/>
              <a:t>constextos</a:t>
            </a:r>
            <a:r>
              <a:rPr lang="en-US" baseline="0" dirty="0" smtClean="0"/>
              <a:t> </a:t>
            </a:r>
            <a:r>
              <a:rPr lang="en-US" baseline="0" dirty="0" err="1" smtClean="0"/>
              <a:t>intituiconais</a:t>
            </a:r>
            <a:r>
              <a:rPr lang="en-US" baseline="0" dirty="0" smtClean="0"/>
              <a:t> </a:t>
            </a:r>
            <a:r>
              <a:rPr lang="en-US" baseline="0" dirty="0" err="1" smtClean="0"/>
              <a:t>em</a:t>
            </a:r>
            <a:r>
              <a:rPr lang="en-US" baseline="0" dirty="0" smtClean="0"/>
              <a:t> que a </a:t>
            </a:r>
            <a:r>
              <a:rPr lang="en-US" baseline="0" dirty="0" err="1" smtClean="0"/>
              <a:t>observação</a:t>
            </a:r>
            <a:r>
              <a:rPr lang="en-US" baseline="0" dirty="0" smtClean="0"/>
              <a:t> dos </a:t>
            </a:r>
            <a:r>
              <a:rPr lang="en-US" baseline="0" dirty="0" err="1" smtClean="0"/>
              <a:t>direitos</a:t>
            </a:r>
            <a:r>
              <a:rPr lang="en-US" baseline="0" dirty="0" smtClean="0"/>
              <a:t> d </a:t>
            </a:r>
            <a:r>
              <a:rPr lang="en-US" baseline="0" dirty="0" err="1" smtClean="0"/>
              <a:t>epropriedade</a:t>
            </a:r>
            <a:r>
              <a:rPr lang="en-US" baseline="0" dirty="0" smtClean="0"/>
              <a:t> </a:t>
            </a:r>
            <a:r>
              <a:rPr lang="en-US" baseline="0" dirty="0" err="1" smtClean="0"/>
              <a:t>não</a:t>
            </a:r>
            <a:r>
              <a:rPr lang="en-US" baseline="0" dirty="0" smtClean="0"/>
              <a:t> é </a:t>
            </a:r>
            <a:r>
              <a:rPr lang="en-US" baseline="0" dirty="0" err="1" smtClean="0"/>
              <a:t>segra</a:t>
            </a:r>
            <a:r>
              <a:rPr lang="en-US" baseline="0" dirty="0" smtClean="0"/>
              <a:t>, as </a:t>
            </a:r>
            <a:r>
              <a:rPr lang="en-US" baseline="0" dirty="0" err="1" smtClean="0"/>
              <a:t>empresa</a:t>
            </a:r>
            <a:r>
              <a:rPr lang="en-US" baseline="0" dirty="0" smtClean="0"/>
              <a:t> </a:t>
            </a:r>
            <a:r>
              <a:rPr lang="en-US" baseline="0" dirty="0" err="1" smtClean="0"/>
              <a:t>tendem</a:t>
            </a:r>
            <a:r>
              <a:rPr lang="en-US" baseline="0" dirty="0" smtClean="0"/>
              <a:t> a </a:t>
            </a:r>
            <a:r>
              <a:rPr lang="en-US" baseline="0" dirty="0" err="1" smtClean="0"/>
              <a:t>ter</a:t>
            </a:r>
            <a:r>
              <a:rPr lang="en-US" baseline="0" dirty="0" smtClean="0"/>
              <a:t> </a:t>
            </a:r>
            <a:r>
              <a:rPr lang="en-US" baseline="0" dirty="0" err="1" smtClean="0"/>
              <a:t>horizontes</a:t>
            </a:r>
            <a:r>
              <a:rPr lang="en-US" baseline="0" dirty="0" smtClean="0"/>
              <a:t> </a:t>
            </a:r>
            <a:r>
              <a:rPr lang="en-US" baseline="0" dirty="0" err="1" smtClean="0"/>
              <a:t>temporais</a:t>
            </a:r>
            <a:r>
              <a:rPr lang="en-US" baseline="0" dirty="0" smtClean="0"/>
              <a:t> </a:t>
            </a:r>
            <a:r>
              <a:rPr lang="en-US" baseline="0" dirty="0" err="1" smtClean="0"/>
              <a:t>mais</a:t>
            </a:r>
            <a:r>
              <a:rPr lang="en-US" baseline="0" dirty="0" smtClean="0"/>
              <a:t> </a:t>
            </a:r>
            <a:r>
              <a:rPr lang="en-US" baseline="0" dirty="0" err="1" smtClean="0"/>
              <a:t>curtos</a:t>
            </a:r>
            <a:r>
              <a:rPr lang="en-US" baseline="0" dirty="0" smtClean="0"/>
              <a:t>, e baize </a:t>
            </a:r>
            <a:r>
              <a:rPr lang="en-US" baseline="0" dirty="0" err="1" smtClean="0"/>
              <a:t>intensidade</a:t>
            </a:r>
            <a:r>
              <a:rPr lang="en-US" baseline="0" dirty="0" smtClean="0"/>
              <a:t> de capital. – </a:t>
            </a:r>
            <a:r>
              <a:rPr lang="en-US" baseline="0" dirty="0" err="1" smtClean="0"/>
              <a:t>crescem</a:t>
            </a:r>
            <a:r>
              <a:rPr lang="en-US" baseline="0" dirty="0" smtClean="0"/>
              <a:t> </a:t>
            </a:r>
            <a:r>
              <a:rPr lang="en-US" baseline="0" dirty="0" err="1" smtClean="0"/>
              <a:t>custos</a:t>
            </a:r>
            <a:r>
              <a:rPr lang="en-US" baseline="0" dirty="0" smtClean="0"/>
              <a:t> de </a:t>
            </a:r>
            <a:r>
              <a:rPr lang="en-US" baseline="0" dirty="0" err="1" smtClean="0"/>
              <a:t>transacção</a:t>
            </a:r>
            <a:r>
              <a:rPr lang="en-US" baseline="0" dirty="0" smtClean="0"/>
              <a:t> no </a:t>
            </a:r>
            <a:r>
              <a:rPr lang="en-US" baseline="0" dirty="0" err="1" smtClean="0"/>
              <a:t>emrcado</a:t>
            </a:r>
            <a:r>
              <a:rPr lang="en-US" baseline="0" dirty="0" smtClean="0"/>
              <a:t> de </a:t>
            </a:r>
            <a:r>
              <a:rPr lang="en-US" baseline="0" dirty="0" err="1" smtClean="0"/>
              <a:t>cre´ditto</a:t>
            </a:r>
            <a:r>
              <a:rPr lang="en-US" baseline="0" dirty="0" smtClean="0"/>
              <a:t> e </a:t>
            </a:r>
            <a:r>
              <a:rPr lang="en-US" baseline="0" dirty="0" err="1" smtClean="0"/>
              <a:t>isso</a:t>
            </a:r>
            <a:r>
              <a:rPr lang="en-US" baseline="0" dirty="0" smtClean="0"/>
              <a:t> </a:t>
            </a:r>
            <a:r>
              <a:rPr lang="en-US" baseline="0" dirty="0" err="1" smtClean="0"/>
              <a:t>favorece</a:t>
            </a:r>
            <a:r>
              <a:rPr lang="en-US" baseline="0" dirty="0" smtClean="0"/>
              <a:t> o </a:t>
            </a:r>
            <a:r>
              <a:rPr lang="en-US" baseline="0" dirty="0" err="1" smtClean="0"/>
              <a:t>incemrnto</a:t>
            </a:r>
            <a:r>
              <a:rPr lang="en-US" baseline="0" dirty="0" smtClean="0"/>
              <a:t> de </a:t>
            </a:r>
            <a:r>
              <a:rPr lang="en-US" baseline="0" dirty="0" err="1" smtClean="0"/>
              <a:t>rente</a:t>
            </a:r>
            <a:r>
              <a:rPr lang="en-US" baseline="0" dirty="0" smtClean="0"/>
              <a:t> seeking e de </a:t>
            </a:r>
            <a:r>
              <a:rPr lang="en-US" baseline="0" dirty="0" err="1" smtClean="0"/>
              <a:t>corrupção</a:t>
            </a:r>
            <a:r>
              <a:rPr lang="en-US" baseline="0" dirty="0" smtClean="0"/>
              <a:t>. </a:t>
            </a:r>
          </a:p>
          <a:p>
            <a:pPr marL="228600" indent="-228600">
              <a:buAutoNum type="alphaLcParenR"/>
            </a:pPr>
            <a:endParaRPr lang="en-US" baseline="0" dirty="0" smtClean="0"/>
          </a:p>
          <a:p>
            <a:pPr marL="228600" indent="-228600">
              <a:buAutoNum type="alphaLcParenR"/>
            </a:pPr>
            <a:r>
              <a:rPr lang="en-US" baseline="0" dirty="0" smtClean="0"/>
              <a:t>Ass </a:t>
            </a:r>
            <a:r>
              <a:rPr lang="en-US" baseline="0" dirty="0" err="1" smtClean="0"/>
              <a:t>caracetrisiticas</a:t>
            </a:r>
            <a:r>
              <a:rPr lang="en-US" baseline="0" dirty="0" smtClean="0"/>
              <a:t> dos </a:t>
            </a:r>
            <a:r>
              <a:rPr lang="en-US" baseline="0" dirty="0" err="1" smtClean="0"/>
              <a:t>regumes</a:t>
            </a:r>
            <a:r>
              <a:rPr lang="en-US" baseline="0" dirty="0" smtClean="0"/>
              <a:t> politicos </a:t>
            </a:r>
            <a:r>
              <a:rPr lang="en-US" baseline="0" dirty="0" err="1" smtClean="0"/>
              <a:t>contam</a:t>
            </a:r>
            <a:r>
              <a:rPr lang="en-US" baseline="0" dirty="0" smtClean="0"/>
              <a:t> </a:t>
            </a:r>
            <a:r>
              <a:rPr lang="en-US" baseline="0" dirty="0" err="1" smtClean="0"/>
              <a:t>porque</a:t>
            </a:r>
            <a:r>
              <a:rPr lang="en-US" baseline="0" dirty="0" smtClean="0"/>
              <a:t>? </a:t>
            </a:r>
            <a:r>
              <a:rPr lang="en-US" baseline="0" dirty="0" err="1" smtClean="0"/>
              <a:t>Talvez</a:t>
            </a:r>
            <a:r>
              <a:rPr lang="en-US" baseline="0" dirty="0" smtClean="0"/>
              <a:t> </a:t>
            </a:r>
            <a:r>
              <a:rPr lang="en-US" baseline="0" dirty="0" err="1" smtClean="0"/>
              <a:t>não</a:t>
            </a:r>
            <a:r>
              <a:rPr lang="en-US" baseline="0" dirty="0" smtClean="0"/>
              <a:t> o regime </a:t>
            </a:r>
            <a:r>
              <a:rPr lang="en-US" baseline="0" dirty="0" err="1" smtClean="0"/>
              <a:t>em</a:t>
            </a:r>
            <a:r>
              <a:rPr lang="en-US" baseline="0" dirty="0" smtClean="0"/>
              <a:t> </a:t>
            </a:r>
            <a:r>
              <a:rPr lang="en-US" baseline="0" dirty="0" err="1" smtClean="0"/>
              <a:t>si</a:t>
            </a:r>
            <a:r>
              <a:rPr lang="en-US" baseline="0" dirty="0" smtClean="0"/>
              <a:t>, mas </a:t>
            </a:r>
            <a:r>
              <a:rPr lang="en-US" baseline="0" dirty="0" err="1" smtClean="0"/>
              <a:t>na</a:t>
            </a:r>
            <a:r>
              <a:rPr lang="en-US" baseline="0" dirty="0" smtClean="0"/>
              <a:t> forma </a:t>
            </a:r>
            <a:r>
              <a:rPr lang="en-US" baseline="0" dirty="0" err="1" smtClean="0"/>
              <a:t>como</a:t>
            </a:r>
            <a:r>
              <a:rPr lang="en-US" baseline="0" dirty="0" smtClean="0"/>
              <a:t> o </a:t>
            </a:r>
            <a:r>
              <a:rPr lang="en-US" baseline="0" dirty="0" err="1" smtClean="0"/>
              <a:t>governo</a:t>
            </a:r>
            <a:r>
              <a:rPr lang="en-US" baseline="0" dirty="0" smtClean="0"/>
              <a:t> </a:t>
            </a:r>
            <a:r>
              <a:rPr lang="en-US" baseline="0" dirty="0" err="1" smtClean="0"/>
              <a:t>observa</a:t>
            </a:r>
            <a:r>
              <a:rPr lang="en-US" baseline="0" dirty="0" smtClean="0"/>
              <a:t> </a:t>
            </a:r>
            <a:r>
              <a:rPr lang="en-US" baseline="0" dirty="0" err="1" smtClean="0"/>
              <a:t>os</a:t>
            </a:r>
            <a:r>
              <a:rPr lang="en-US" baseline="0" dirty="0" smtClean="0"/>
              <a:t> </a:t>
            </a:r>
            <a:r>
              <a:rPr lang="en-US" baseline="0" dirty="0" err="1" smtClean="0"/>
              <a:t>direitos</a:t>
            </a:r>
            <a:r>
              <a:rPr lang="en-US" baseline="0" dirty="0" smtClean="0"/>
              <a:t> de </a:t>
            </a:r>
            <a:r>
              <a:rPr lang="en-US" baseline="0" dirty="0" err="1" smtClean="0"/>
              <a:t>proprieade</a:t>
            </a:r>
            <a:r>
              <a:rPr lang="en-US" baseline="0" dirty="0" smtClean="0"/>
              <a:t>. </a:t>
            </a:r>
            <a:r>
              <a:rPr lang="en-US" baseline="0" dirty="0" err="1" smtClean="0"/>
              <a:t>Prewsume</a:t>
            </a:r>
            <a:r>
              <a:rPr lang="en-US" baseline="0" dirty="0" smtClean="0"/>
              <a:t>-s que a </a:t>
            </a:r>
            <a:r>
              <a:rPr lang="en-US" baseline="0" dirty="0" err="1" smtClean="0"/>
              <a:t>propablidade</a:t>
            </a:r>
            <a:r>
              <a:rPr lang="en-US" baseline="0" dirty="0" smtClean="0"/>
              <a:t> </a:t>
            </a:r>
            <a:r>
              <a:rPr lang="en-US" baseline="0" dirty="0" err="1" smtClean="0"/>
              <a:t>aumenta</a:t>
            </a:r>
            <a:r>
              <a:rPr lang="en-US" baseline="0" dirty="0" smtClean="0"/>
              <a:t> com um </a:t>
            </a:r>
            <a:r>
              <a:rPr lang="en-US" baseline="0" dirty="0" err="1" smtClean="0"/>
              <a:t>gioverno</a:t>
            </a:r>
            <a:r>
              <a:rPr lang="en-US" baseline="0" dirty="0" smtClean="0"/>
              <a:t> </a:t>
            </a:r>
            <a:r>
              <a:rPr lang="en-US" baseline="0" dirty="0" err="1" smtClean="0"/>
              <a:t>em</a:t>
            </a:r>
            <a:r>
              <a:rPr lang="en-US" baseline="0" dirty="0" smtClean="0"/>
              <a:t> que </a:t>
            </a:r>
            <a:r>
              <a:rPr lang="en-US" baseline="0" dirty="0" err="1" smtClean="0"/>
              <a:t>ele</a:t>
            </a:r>
            <a:r>
              <a:rPr lang="en-US" baseline="0" dirty="0" smtClean="0"/>
              <a:t> </a:t>
            </a:r>
            <a:r>
              <a:rPr lang="en-US" baseline="0" dirty="0" err="1" smtClean="0"/>
              <a:t>proprio</a:t>
            </a:r>
            <a:r>
              <a:rPr lang="en-US" baseline="0" dirty="0" smtClean="0"/>
              <a:t> </a:t>
            </a:r>
            <a:r>
              <a:rPr lang="en-US" baseline="0" dirty="0" err="1" smtClean="0"/>
              <a:t>está</a:t>
            </a:r>
            <a:r>
              <a:rPr lang="en-US" baseline="0" dirty="0" smtClean="0"/>
              <a:t> </a:t>
            </a:r>
            <a:r>
              <a:rPr lang="en-US" baseline="0" dirty="0" err="1" smtClean="0"/>
              <a:t>sujeiro</a:t>
            </a:r>
            <a:r>
              <a:rPr lang="en-US" baseline="0" dirty="0" smtClean="0"/>
              <a:t> a </a:t>
            </a:r>
            <a:r>
              <a:rPr lang="en-US" baseline="0" dirty="0" err="1" smtClean="0"/>
              <a:t>regulares</a:t>
            </a:r>
            <a:r>
              <a:rPr lang="en-US" baseline="0" dirty="0" smtClean="0"/>
              <a:t> </a:t>
            </a:r>
            <a:r>
              <a:rPr lang="en-US" baseline="0" dirty="0" err="1" smtClean="0"/>
              <a:t>escrutionios</a:t>
            </a:r>
            <a:r>
              <a:rPr lang="en-US" baseline="0" dirty="0" smtClean="0"/>
              <a:t> e </a:t>
            </a:r>
            <a:r>
              <a:rPr lang="en-US" baseline="0" dirty="0" err="1" smtClean="0"/>
              <a:t>constrangimentos</a:t>
            </a:r>
            <a:r>
              <a:rPr lang="en-US" baseline="0" dirty="0" smtClean="0"/>
              <a:t> de </a:t>
            </a:r>
            <a:r>
              <a:rPr lang="en-US" baseline="0" dirty="0" err="1" smtClean="0"/>
              <a:t>decisões</a:t>
            </a:r>
            <a:r>
              <a:rPr lang="en-US" baseline="0" dirty="0" smtClean="0"/>
              <a:t> </a:t>
            </a:r>
            <a:r>
              <a:rPr lang="en-US" baseline="0" dirty="0" err="1" smtClean="0"/>
              <a:t>discircionárias</a:t>
            </a:r>
            <a:r>
              <a:rPr lang="en-US" baseline="0" dirty="0" smtClean="0"/>
              <a:t> (checks and balances) o que </a:t>
            </a:r>
            <a:r>
              <a:rPr lang="en-US" baseline="0" dirty="0" err="1" smtClean="0"/>
              <a:t>não</a:t>
            </a:r>
            <a:r>
              <a:rPr lang="en-US" baseline="0" dirty="0" smtClean="0"/>
              <a:t> +e </a:t>
            </a:r>
            <a:r>
              <a:rPr lang="en-US" baseline="0" dirty="0" err="1" smtClean="0"/>
              <a:t>possivle</a:t>
            </a:r>
            <a:r>
              <a:rPr lang="en-US" baseline="0" dirty="0" smtClean="0"/>
              <a:t> </a:t>
            </a:r>
            <a:r>
              <a:rPr lang="en-US" baseline="0" dirty="0" err="1" smtClean="0"/>
              <a:t>em</a:t>
            </a:r>
            <a:r>
              <a:rPr lang="en-US" baseline="0" dirty="0" smtClean="0"/>
              <a:t> regimes </a:t>
            </a:r>
            <a:r>
              <a:rPr lang="en-US" baseline="0" dirty="0" err="1" smtClean="0"/>
              <a:t>autorráticos</a:t>
            </a:r>
            <a:r>
              <a:rPr lang="en-US" baseline="0" dirty="0" smtClean="0"/>
              <a:t>. </a:t>
            </a:r>
            <a:r>
              <a:rPr lang="en-US" baseline="0" dirty="0" err="1" smtClean="0"/>
              <a:t>Tidavia</a:t>
            </a:r>
            <a:r>
              <a:rPr lang="en-US" baseline="0" dirty="0" smtClean="0"/>
              <a:t>, </a:t>
            </a:r>
            <a:r>
              <a:rPr lang="en-US" baseline="0" dirty="0" err="1" smtClean="0"/>
              <a:t>sabe</a:t>
            </a:r>
            <a:r>
              <a:rPr lang="en-US" baseline="0" dirty="0" smtClean="0"/>
              <a:t>-se </a:t>
            </a:r>
            <a:r>
              <a:rPr lang="en-US" baseline="0" dirty="0" err="1" smtClean="0"/>
              <a:t>oue</a:t>
            </a:r>
            <a:r>
              <a:rPr lang="en-US" baseline="0" dirty="0" smtClean="0"/>
              <a:t> </a:t>
            </a:r>
            <a:r>
              <a:rPr lang="en-US" baseline="0" dirty="0" err="1" smtClean="0"/>
              <a:t>os</a:t>
            </a:r>
            <a:r>
              <a:rPr lang="en-US" baseline="0" dirty="0" smtClean="0"/>
              <a:t> </a:t>
            </a:r>
            <a:r>
              <a:rPr lang="en-US" baseline="0" dirty="0" err="1" smtClean="0"/>
              <a:t>apiese</a:t>
            </a:r>
            <a:r>
              <a:rPr lang="en-US" baseline="0" dirty="0" smtClean="0"/>
              <a:t> </a:t>
            </a:r>
            <a:r>
              <a:rPr lang="en-US" baseline="0" dirty="0" err="1" smtClean="0"/>
              <a:t>asiáticos</a:t>
            </a:r>
            <a:r>
              <a:rPr lang="en-US" baseline="0" dirty="0" smtClean="0"/>
              <a:t> </a:t>
            </a:r>
            <a:r>
              <a:rPr lang="en-US" baseline="0" dirty="0" err="1" smtClean="0"/>
              <a:t>siariam</a:t>
            </a:r>
            <a:r>
              <a:rPr lang="en-US" baseline="0" dirty="0" smtClean="0"/>
              <a:t> da </a:t>
            </a:r>
            <a:r>
              <a:rPr lang="en-US" baseline="0" dirty="0" err="1" smtClean="0"/>
              <a:t>linha</a:t>
            </a:r>
            <a:r>
              <a:rPr lang="en-US" baseline="0" dirty="0" smtClean="0"/>
              <a:t> de </a:t>
            </a:r>
            <a:r>
              <a:rPr lang="en-US" baseline="0" dirty="0" err="1" smtClean="0"/>
              <a:t>estado</a:t>
            </a:r>
            <a:r>
              <a:rPr lang="en-US" baseline="0" dirty="0" smtClean="0"/>
              <a:t> </a:t>
            </a:r>
            <a:r>
              <a:rPr lang="en-US" baseline="0" dirty="0" err="1" smtClean="0"/>
              <a:t>estaciona´rio</a:t>
            </a:r>
            <a:r>
              <a:rPr lang="en-US" baseline="0" dirty="0" smtClean="0"/>
              <a:t> de </a:t>
            </a:r>
            <a:r>
              <a:rPr lang="en-US" baseline="0" dirty="0" err="1" smtClean="0"/>
              <a:t>probreza</a:t>
            </a:r>
            <a:r>
              <a:rPr lang="en-US" baseline="0" dirty="0" smtClean="0"/>
              <a:t> com regimens </a:t>
            </a:r>
            <a:r>
              <a:rPr lang="en-US" baseline="0" dirty="0" err="1" smtClean="0"/>
              <a:t>não</a:t>
            </a:r>
            <a:r>
              <a:rPr lang="en-US" baseline="0" dirty="0" smtClean="0"/>
              <a:t> </a:t>
            </a:r>
            <a:r>
              <a:rPr lang="en-US" baseline="0" dirty="0" err="1" smtClean="0"/>
              <a:t>demcoráticos</a:t>
            </a:r>
            <a:r>
              <a:rPr lang="en-US" baseline="0" dirty="0" smtClean="0"/>
              <a:t>. </a:t>
            </a:r>
          </a:p>
          <a:p>
            <a:pPr marL="228600" indent="-228600">
              <a:buAutoNum type="alphaLcParenR"/>
            </a:pPr>
            <a:endParaRPr lang="en-US" baseline="0" dirty="0" smtClean="0"/>
          </a:p>
          <a:p>
            <a:pPr marL="228600" indent="-228600">
              <a:buAutoNum type="alphaLcParenR"/>
            </a:pPr>
            <a:r>
              <a:rPr lang="en-US" baseline="0" dirty="0" err="1" smtClean="0"/>
              <a:t>Avaliação</a:t>
            </a:r>
            <a:r>
              <a:rPr lang="en-US" baseline="0" dirty="0" smtClean="0"/>
              <a:t> das </a:t>
            </a:r>
            <a:r>
              <a:rPr lang="en-US" baseline="0" dirty="0" err="1" smtClean="0"/>
              <a:t>institioç~eos</a:t>
            </a:r>
            <a:r>
              <a:rPr lang="en-US" baseline="0" dirty="0" smtClean="0"/>
              <a:t> </a:t>
            </a:r>
            <a:r>
              <a:rPr lang="en-US" baseline="0" dirty="0" err="1" smtClean="0"/>
              <a:t>polticias</a:t>
            </a:r>
            <a:r>
              <a:rPr lang="en-US" baseline="0" dirty="0" smtClean="0"/>
              <a:t> </a:t>
            </a:r>
          </a:p>
          <a:p>
            <a:pPr marL="228600" indent="-228600">
              <a:buAutoNum type="alphaLcParenR"/>
            </a:pPr>
            <a:r>
              <a:rPr lang="en-US" baseline="0" dirty="0" err="1" smtClean="0"/>
              <a:t>Indficientes</a:t>
            </a:r>
            <a:r>
              <a:rPr lang="en-US" baseline="0" dirty="0" smtClean="0"/>
              <a:t> -&gt; </a:t>
            </a:r>
            <a:r>
              <a:rPr lang="en-US" baseline="0" dirty="0" err="1" smtClean="0"/>
              <a:t>custos</a:t>
            </a:r>
            <a:r>
              <a:rPr lang="en-US" baseline="0" dirty="0" smtClean="0"/>
              <a:t> de </a:t>
            </a:r>
            <a:r>
              <a:rPr lang="en-US" baseline="0" dirty="0" err="1" smtClean="0"/>
              <a:t>transacção</a:t>
            </a:r>
            <a:r>
              <a:rPr lang="en-US" baseline="0" dirty="0" smtClean="0"/>
              <a:t> </a:t>
            </a:r>
            <a:r>
              <a:rPr lang="en-US" baseline="0" dirty="0" err="1" smtClean="0"/>
              <a:t>pikticos</a:t>
            </a:r>
            <a:r>
              <a:rPr lang="en-US" baseline="0" dirty="0" smtClean="0"/>
              <a:t> </a:t>
            </a:r>
            <a:r>
              <a:rPr lang="en-US" baseline="0" dirty="0" err="1" smtClean="0"/>
              <a:t>elevados</a:t>
            </a:r>
            <a:r>
              <a:rPr lang="en-US" baseline="0" dirty="0" smtClean="0"/>
              <a:t> -&gt; </a:t>
            </a:r>
            <a:r>
              <a:rPr lang="en-US" baseline="0" dirty="0" err="1" smtClean="0"/>
              <a:t>ditieots</a:t>
            </a:r>
            <a:r>
              <a:rPr lang="en-US" baseline="0" dirty="0" smtClean="0"/>
              <a:t> de </a:t>
            </a:r>
            <a:r>
              <a:rPr lang="en-US" baseline="0" dirty="0" err="1" smtClean="0"/>
              <a:t>propriedade</a:t>
            </a:r>
            <a:r>
              <a:rPr lang="en-US" baseline="0" dirty="0" smtClean="0"/>
              <a:t> </a:t>
            </a:r>
            <a:r>
              <a:rPr lang="en-US" baseline="0" dirty="0" err="1" smtClean="0"/>
              <a:t>mais</a:t>
            </a:r>
            <a:r>
              <a:rPr lang="en-US" baseline="0" dirty="0" smtClean="0"/>
              <a:t> </a:t>
            </a:r>
            <a:r>
              <a:rPr lang="en-US" baseline="0" dirty="0" err="1" smtClean="0"/>
              <a:t>fragilizados</a:t>
            </a:r>
            <a:r>
              <a:rPr lang="en-US" baseline="0" dirty="0" smtClean="0"/>
              <a:t> -&gt; </a:t>
            </a:r>
            <a:r>
              <a:rPr lang="en-US" baseline="0" dirty="0" err="1" smtClean="0"/>
              <a:t>desencorja</a:t>
            </a:r>
            <a:r>
              <a:rPr lang="en-US" baseline="0" dirty="0" smtClean="0"/>
              <a:t> o </a:t>
            </a:r>
            <a:r>
              <a:rPr lang="en-US" baseline="0" dirty="0" err="1" smtClean="0"/>
              <a:t>investimento</a:t>
            </a:r>
            <a:r>
              <a:rPr lang="en-US" baseline="0" dirty="0" smtClean="0"/>
              <a:t> -&gt; </a:t>
            </a:r>
            <a:r>
              <a:rPr lang="en-US" baseline="0" dirty="0" err="1" smtClean="0"/>
              <a:t>afecta</a:t>
            </a:r>
            <a:r>
              <a:rPr lang="en-US" baseline="0" dirty="0" smtClean="0"/>
              <a:t> </a:t>
            </a:r>
            <a:r>
              <a:rPr lang="en-US" baseline="0" dirty="0" err="1" smtClean="0"/>
              <a:t>cresciemnto</a:t>
            </a:r>
            <a:r>
              <a:rPr lang="en-US" baseline="0" dirty="0" smtClean="0"/>
              <a:t>. </a:t>
            </a:r>
          </a:p>
        </p:txBody>
      </p:sp>
      <p:sp>
        <p:nvSpPr>
          <p:cNvPr id="4" name="Slide Number Placeholder 3"/>
          <p:cNvSpPr>
            <a:spLocks noGrp="1"/>
          </p:cNvSpPr>
          <p:nvPr>
            <p:ph type="sldNum" sz="quarter" idx="10"/>
          </p:nvPr>
        </p:nvSpPr>
        <p:spPr/>
        <p:txBody>
          <a:bodyPr/>
          <a:lstStyle/>
          <a:p>
            <a:fld id="{550B0E1B-8CD9-4F95-B77B-8A2BDE73114E}" type="slidenum">
              <a:rPr lang="pt-PT" smtClean="0"/>
              <a:t>26</a:t>
            </a:fld>
            <a:endParaRPr lang="pt-PT"/>
          </a:p>
        </p:txBody>
      </p:sp>
    </p:spTree>
    <p:extLst>
      <p:ext uri="{BB962C8B-B14F-4D97-AF65-F5344CB8AC3E}">
        <p14:creationId xmlns:p14="http://schemas.microsoft.com/office/powerpoint/2010/main" val="1400715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27</a:t>
            </a:fld>
            <a:endParaRPr lang="pt-PT"/>
          </a:p>
        </p:txBody>
      </p:sp>
    </p:spTree>
    <p:extLst>
      <p:ext uri="{BB962C8B-B14F-4D97-AF65-F5344CB8AC3E}">
        <p14:creationId xmlns:p14="http://schemas.microsoft.com/office/powerpoint/2010/main" val="955693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28</a:t>
            </a:fld>
            <a:endParaRPr lang="pt-PT"/>
          </a:p>
        </p:txBody>
      </p:sp>
    </p:spTree>
    <p:extLst>
      <p:ext uri="{BB962C8B-B14F-4D97-AF65-F5344CB8AC3E}">
        <p14:creationId xmlns:p14="http://schemas.microsoft.com/office/powerpoint/2010/main" val="4178161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550B0E1B-8CD9-4F95-B77B-8A2BDE73114E}" type="slidenum">
              <a:rPr lang="pt-PT" smtClean="0"/>
              <a:t>29</a:t>
            </a:fld>
            <a:endParaRPr lang="pt-PT"/>
          </a:p>
        </p:txBody>
      </p:sp>
    </p:spTree>
    <p:extLst>
      <p:ext uri="{BB962C8B-B14F-4D97-AF65-F5344CB8AC3E}">
        <p14:creationId xmlns:p14="http://schemas.microsoft.com/office/powerpoint/2010/main" val="3271128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30</a:t>
            </a:fld>
            <a:endParaRPr lang="pt-PT"/>
          </a:p>
        </p:txBody>
      </p:sp>
    </p:spTree>
    <p:extLst>
      <p:ext uri="{BB962C8B-B14F-4D97-AF65-F5344CB8AC3E}">
        <p14:creationId xmlns:p14="http://schemas.microsoft.com/office/powerpoint/2010/main" val="3506027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Aplicação desta</a:t>
            </a:r>
            <a:r>
              <a:rPr lang="pt-PT" baseline="0" dirty="0" smtClean="0"/>
              <a:t> matriz teórica às questões macro económicas atendendo a desenvolvimento. Existe uma teoria económica do desenvolvimento? incorpora as instituições como variável explicativa do desenvolvimento? </a:t>
            </a:r>
          </a:p>
          <a:p>
            <a:r>
              <a:rPr lang="pt-PT" baseline="0" dirty="0" smtClean="0"/>
              <a:t>E qual o universo de análise quando falamos de desenvolvimento?</a:t>
            </a:r>
          </a:p>
          <a:p>
            <a:r>
              <a:rPr lang="pt-PT" baseline="0" dirty="0" smtClean="0"/>
              <a:t>191 países. No início do século XX só existiam 57.</a:t>
            </a:r>
          </a:p>
          <a:p>
            <a:r>
              <a:rPr lang="pt-PT" baseline="0" dirty="0" smtClean="0"/>
              <a:t>Significa que 134 têm menos de 100 anos – não é prender o problema a colonização – ou à autonomia política como condição … será apenas para reconhecer que 85% da população mundial está inserida em países em desenvolvimento, não sendo todos datáveis de pós I guerra (caso da AL).</a:t>
            </a:r>
          </a:p>
          <a:p>
            <a:r>
              <a:rPr lang="pt-PT" baseline="0" dirty="0" smtClean="0"/>
              <a:t>Podemos arrumar primeiramente o mundo através da dinâmica económica de crescimento – reconhecendo </a:t>
            </a:r>
          </a:p>
          <a:p>
            <a:endParaRPr lang="pt-PT" dirty="0"/>
          </a:p>
        </p:txBody>
      </p:sp>
      <p:sp>
        <p:nvSpPr>
          <p:cNvPr id="4" name="Slide Number Placeholder 3"/>
          <p:cNvSpPr>
            <a:spLocks noGrp="1"/>
          </p:cNvSpPr>
          <p:nvPr>
            <p:ph type="sldNum" sz="quarter" idx="10"/>
          </p:nvPr>
        </p:nvSpPr>
        <p:spPr/>
        <p:txBody>
          <a:bodyPr/>
          <a:lstStyle/>
          <a:p>
            <a:fld id="{550B0E1B-8CD9-4F95-B77B-8A2BDE73114E}" type="slidenum">
              <a:rPr lang="pt-PT" smtClean="0"/>
              <a:t>3</a:t>
            </a:fld>
            <a:endParaRPr lang="pt-PT"/>
          </a:p>
        </p:txBody>
      </p:sp>
    </p:spTree>
    <p:extLst>
      <p:ext uri="{BB962C8B-B14F-4D97-AF65-F5344CB8AC3E}">
        <p14:creationId xmlns:p14="http://schemas.microsoft.com/office/powerpoint/2010/main" val="32014205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O</a:t>
            </a:r>
            <a:r>
              <a:rPr lang="pt-PT" baseline="0" dirty="0" smtClean="0"/>
              <a:t> mapa aproxima-se do que se aprende com a evolução do GDP: América do norte e europa ocidental na liderança, América do sul e </a:t>
            </a:r>
            <a:r>
              <a:rPr lang="pt-PT" baseline="0" dirty="0" err="1" smtClean="0"/>
              <a:t>perifeiras</a:t>
            </a:r>
            <a:r>
              <a:rPr lang="pt-PT" baseline="0" dirty="0" smtClean="0"/>
              <a:t> </a:t>
            </a:r>
            <a:r>
              <a:rPr lang="pt-PT" baseline="0" dirty="0" err="1" smtClean="0"/>
              <a:t>europaies</a:t>
            </a:r>
            <a:r>
              <a:rPr lang="pt-PT" baseline="0" dirty="0" smtClean="0"/>
              <a:t> em segundo ranking. Mas topa-se o lugar da China </a:t>
            </a:r>
            <a:r>
              <a:rPr lang="pt-PT" baseline="0" dirty="0" err="1" smtClean="0"/>
              <a:t>mellhor</a:t>
            </a:r>
            <a:r>
              <a:rPr lang="pt-PT" baseline="0" dirty="0" smtClean="0"/>
              <a:t> que qualquer dos outros BRICS</a:t>
            </a:r>
            <a:endParaRPr lang="pt-PT" dirty="0"/>
          </a:p>
        </p:txBody>
      </p:sp>
      <p:sp>
        <p:nvSpPr>
          <p:cNvPr id="4" name="Slide Number Placeholder 3"/>
          <p:cNvSpPr>
            <a:spLocks noGrp="1"/>
          </p:cNvSpPr>
          <p:nvPr>
            <p:ph type="sldNum" sz="quarter" idx="10"/>
          </p:nvPr>
        </p:nvSpPr>
        <p:spPr/>
        <p:txBody>
          <a:bodyPr/>
          <a:lstStyle/>
          <a:p>
            <a:fld id="{550B0E1B-8CD9-4F95-B77B-8A2BDE73114E}" type="slidenum">
              <a:rPr lang="pt-PT" smtClean="0"/>
              <a:t>31</a:t>
            </a:fld>
            <a:endParaRPr lang="pt-PT"/>
          </a:p>
        </p:txBody>
      </p:sp>
    </p:spTree>
    <p:extLst>
      <p:ext uri="{BB962C8B-B14F-4D97-AF65-F5344CB8AC3E}">
        <p14:creationId xmlns:p14="http://schemas.microsoft.com/office/powerpoint/2010/main" val="699817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32</a:t>
            </a:fld>
            <a:endParaRPr lang="pt-PT"/>
          </a:p>
        </p:txBody>
      </p:sp>
    </p:spTree>
    <p:extLst>
      <p:ext uri="{BB962C8B-B14F-4D97-AF65-F5344CB8AC3E}">
        <p14:creationId xmlns:p14="http://schemas.microsoft.com/office/powerpoint/2010/main" val="1359074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33</a:t>
            </a:fld>
            <a:endParaRPr lang="pt-PT"/>
          </a:p>
        </p:txBody>
      </p:sp>
    </p:spTree>
    <p:extLst>
      <p:ext uri="{BB962C8B-B14F-4D97-AF65-F5344CB8AC3E}">
        <p14:creationId xmlns:p14="http://schemas.microsoft.com/office/powerpoint/2010/main" val="559536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34</a:t>
            </a:fld>
            <a:endParaRPr lang="pt-PT"/>
          </a:p>
        </p:txBody>
      </p:sp>
    </p:spTree>
    <p:extLst>
      <p:ext uri="{BB962C8B-B14F-4D97-AF65-F5344CB8AC3E}">
        <p14:creationId xmlns:p14="http://schemas.microsoft.com/office/powerpoint/2010/main" val="6315430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35</a:t>
            </a:fld>
            <a:endParaRPr lang="pt-PT"/>
          </a:p>
        </p:txBody>
      </p:sp>
    </p:spTree>
    <p:extLst>
      <p:ext uri="{BB962C8B-B14F-4D97-AF65-F5344CB8AC3E}">
        <p14:creationId xmlns:p14="http://schemas.microsoft.com/office/powerpoint/2010/main" val="1500191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36</a:t>
            </a:fld>
            <a:endParaRPr lang="pt-PT"/>
          </a:p>
        </p:txBody>
      </p:sp>
    </p:spTree>
    <p:extLst>
      <p:ext uri="{BB962C8B-B14F-4D97-AF65-F5344CB8AC3E}">
        <p14:creationId xmlns:p14="http://schemas.microsoft.com/office/powerpoint/2010/main" val="2130996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37</a:t>
            </a:fld>
            <a:endParaRPr lang="pt-PT"/>
          </a:p>
        </p:txBody>
      </p:sp>
    </p:spTree>
    <p:extLst>
      <p:ext uri="{BB962C8B-B14F-4D97-AF65-F5344CB8AC3E}">
        <p14:creationId xmlns:p14="http://schemas.microsoft.com/office/powerpoint/2010/main" val="1246329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38</a:t>
            </a:fld>
            <a:endParaRPr lang="pt-PT"/>
          </a:p>
        </p:txBody>
      </p:sp>
    </p:spTree>
    <p:extLst>
      <p:ext uri="{BB962C8B-B14F-4D97-AF65-F5344CB8AC3E}">
        <p14:creationId xmlns:p14="http://schemas.microsoft.com/office/powerpoint/2010/main" val="13951085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39</a:t>
            </a:fld>
            <a:endParaRPr lang="pt-PT"/>
          </a:p>
        </p:txBody>
      </p:sp>
    </p:spTree>
    <p:extLst>
      <p:ext uri="{BB962C8B-B14F-4D97-AF65-F5344CB8AC3E}">
        <p14:creationId xmlns:p14="http://schemas.microsoft.com/office/powerpoint/2010/main" val="4122565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40</a:t>
            </a:fld>
            <a:endParaRPr lang="pt-PT"/>
          </a:p>
        </p:txBody>
      </p:sp>
    </p:spTree>
    <p:extLst>
      <p:ext uri="{BB962C8B-B14F-4D97-AF65-F5344CB8AC3E}">
        <p14:creationId xmlns:p14="http://schemas.microsoft.com/office/powerpoint/2010/main" val="237985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4</a:t>
            </a:fld>
            <a:endParaRPr lang="pt-PT"/>
          </a:p>
        </p:txBody>
      </p:sp>
    </p:spTree>
    <p:extLst>
      <p:ext uri="{BB962C8B-B14F-4D97-AF65-F5344CB8AC3E}">
        <p14:creationId xmlns:p14="http://schemas.microsoft.com/office/powerpoint/2010/main" val="29841309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550B0E1B-8CD9-4F95-B77B-8A2BDE73114E}" type="slidenum">
              <a:rPr lang="pt-PT" smtClean="0"/>
              <a:t>41</a:t>
            </a:fld>
            <a:endParaRPr lang="pt-PT"/>
          </a:p>
        </p:txBody>
      </p:sp>
    </p:spTree>
    <p:extLst>
      <p:ext uri="{BB962C8B-B14F-4D97-AF65-F5344CB8AC3E}">
        <p14:creationId xmlns:p14="http://schemas.microsoft.com/office/powerpoint/2010/main" val="4165916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42</a:t>
            </a:fld>
            <a:endParaRPr lang="pt-PT"/>
          </a:p>
        </p:txBody>
      </p:sp>
    </p:spTree>
    <p:extLst>
      <p:ext uri="{BB962C8B-B14F-4D97-AF65-F5344CB8AC3E}">
        <p14:creationId xmlns:p14="http://schemas.microsoft.com/office/powerpoint/2010/main" val="38927534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Safe </a:t>
            </a:r>
            <a:r>
              <a:rPr lang="pt-PT" dirty="0" err="1" smtClean="0"/>
              <a:t>water</a:t>
            </a:r>
            <a:r>
              <a:rPr lang="pt-PT" dirty="0" smtClean="0"/>
              <a:t> – aproximadamente 1/3 da população mundial vide debaixo</a:t>
            </a:r>
            <a:r>
              <a:rPr lang="pt-PT" baseline="0" dirty="0" smtClean="0"/>
              <a:t> de stress de falta de água estima-se que em 2025, 48 países com um total de 2,8 biliões de </a:t>
            </a:r>
            <a:r>
              <a:rPr lang="pt-PT" baseline="0" dirty="0" err="1" smtClean="0"/>
              <a:t>habitantesn</a:t>
            </a:r>
            <a:r>
              <a:rPr lang="pt-PT" baseline="0" dirty="0" smtClean="0"/>
              <a:t> sofrerá de escassez de água. Urbanização </a:t>
            </a:r>
            <a:r>
              <a:rPr lang="pt-PT" baseline="0" dirty="0" err="1" smtClean="0"/>
              <a:t>and</a:t>
            </a:r>
            <a:r>
              <a:rPr lang="pt-PT" baseline="0" dirty="0" smtClean="0"/>
              <a:t> </a:t>
            </a:r>
            <a:r>
              <a:rPr lang="pt-PT" baseline="0" dirty="0" err="1" smtClean="0"/>
              <a:t>industralização</a:t>
            </a:r>
            <a:r>
              <a:rPr lang="pt-PT" baseline="0" dirty="0" smtClean="0"/>
              <a:t> vai aumentar ainda mais a </a:t>
            </a:r>
            <a:r>
              <a:rPr lang="pt-PT" baseline="0" dirty="0" err="1" smtClean="0"/>
              <a:t>rpocura</a:t>
            </a:r>
            <a:r>
              <a:rPr lang="pt-PT" baseline="0" dirty="0" smtClean="0"/>
              <a:t> de +agua pois actualmente a </a:t>
            </a:r>
            <a:r>
              <a:rPr lang="pt-PT" baseline="0" dirty="0" err="1" smtClean="0"/>
              <a:t>industra</a:t>
            </a:r>
            <a:r>
              <a:rPr lang="pt-PT" baseline="0" dirty="0" smtClean="0"/>
              <a:t> conta para 50%  do uso de água na </a:t>
            </a:r>
            <a:r>
              <a:rPr lang="pt-PT" baseline="0" dirty="0" err="1" smtClean="0"/>
              <a:t>Euroepa</a:t>
            </a:r>
            <a:r>
              <a:rPr lang="pt-PT" baseline="0" dirty="0" smtClean="0"/>
              <a:t> mas </a:t>
            </a:r>
            <a:r>
              <a:rPr lang="pt-PT" baseline="0" dirty="0" err="1" smtClean="0"/>
              <a:t>paneas</a:t>
            </a:r>
            <a:r>
              <a:rPr lang="pt-PT" baseline="0" dirty="0" smtClean="0"/>
              <a:t> para 5% em África</a:t>
            </a:r>
            <a:endParaRPr lang="pt-PT" dirty="0"/>
          </a:p>
        </p:txBody>
      </p:sp>
      <p:sp>
        <p:nvSpPr>
          <p:cNvPr id="4" name="Slide Number Placeholder 3"/>
          <p:cNvSpPr>
            <a:spLocks noGrp="1"/>
          </p:cNvSpPr>
          <p:nvPr>
            <p:ph type="sldNum" sz="quarter" idx="10"/>
          </p:nvPr>
        </p:nvSpPr>
        <p:spPr/>
        <p:txBody>
          <a:bodyPr/>
          <a:lstStyle/>
          <a:p>
            <a:fld id="{550B0E1B-8CD9-4F95-B77B-8A2BDE73114E}" type="slidenum">
              <a:rPr lang="pt-PT" smtClean="0"/>
              <a:t>43</a:t>
            </a:fld>
            <a:endParaRPr lang="pt-PT"/>
          </a:p>
        </p:txBody>
      </p:sp>
    </p:spTree>
    <p:extLst>
      <p:ext uri="{BB962C8B-B14F-4D97-AF65-F5344CB8AC3E}">
        <p14:creationId xmlns:p14="http://schemas.microsoft.com/office/powerpoint/2010/main" val="15252940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550B0E1B-8CD9-4F95-B77B-8A2BDE73114E}" type="slidenum">
              <a:rPr lang="pt-PT" smtClean="0"/>
              <a:t>44</a:t>
            </a:fld>
            <a:endParaRPr lang="pt-PT"/>
          </a:p>
        </p:txBody>
      </p:sp>
    </p:spTree>
    <p:extLst>
      <p:ext uri="{BB962C8B-B14F-4D97-AF65-F5344CB8AC3E}">
        <p14:creationId xmlns:p14="http://schemas.microsoft.com/office/powerpoint/2010/main" val="29533137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45</a:t>
            </a:fld>
            <a:endParaRPr lang="pt-PT"/>
          </a:p>
        </p:txBody>
      </p:sp>
    </p:spTree>
    <p:extLst>
      <p:ext uri="{BB962C8B-B14F-4D97-AF65-F5344CB8AC3E}">
        <p14:creationId xmlns:p14="http://schemas.microsoft.com/office/powerpoint/2010/main" val="34195293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550B0E1B-8CD9-4F95-B77B-8A2BDE73114E}" type="slidenum">
              <a:rPr lang="pt-PT" smtClean="0"/>
              <a:t>46</a:t>
            </a:fld>
            <a:endParaRPr lang="pt-PT"/>
          </a:p>
        </p:txBody>
      </p:sp>
    </p:spTree>
    <p:extLst>
      <p:ext uri="{BB962C8B-B14F-4D97-AF65-F5344CB8AC3E}">
        <p14:creationId xmlns:p14="http://schemas.microsoft.com/office/powerpoint/2010/main" val="22787596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47</a:t>
            </a:fld>
            <a:endParaRPr lang="pt-PT"/>
          </a:p>
        </p:txBody>
      </p:sp>
    </p:spTree>
    <p:extLst>
      <p:ext uri="{BB962C8B-B14F-4D97-AF65-F5344CB8AC3E}">
        <p14:creationId xmlns:p14="http://schemas.microsoft.com/office/powerpoint/2010/main" val="4286147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48</a:t>
            </a:fld>
            <a:endParaRPr lang="pt-PT"/>
          </a:p>
        </p:txBody>
      </p:sp>
    </p:spTree>
    <p:extLst>
      <p:ext uri="{BB962C8B-B14F-4D97-AF65-F5344CB8AC3E}">
        <p14:creationId xmlns:p14="http://schemas.microsoft.com/office/powerpoint/2010/main" val="2268782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Refira-se que o </a:t>
            </a:r>
            <a:r>
              <a:rPr lang="pt-PT" dirty="0" err="1" smtClean="0"/>
              <a:t>Indice</a:t>
            </a:r>
            <a:r>
              <a:rPr lang="pt-PT" dirty="0" smtClean="0"/>
              <a:t> de Desenvolvimento Humana, utiliza três indicadores _ esperança de vida à nascença, educação e rendimento</a:t>
            </a:r>
          </a:p>
          <a:p>
            <a:r>
              <a:rPr lang="en-US" dirty="0" err="1" smtClean="0"/>
              <a:t>Veja</a:t>
            </a:r>
            <a:r>
              <a:rPr lang="en-US" dirty="0" smtClean="0"/>
              <a:t>-se que </a:t>
            </a:r>
            <a:r>
              <a:rPr lang="en-US" dirty="0" err="1" smtClean="0"/>
              <a:t>neste</a:t>
            </a:r>
            <a:r>
              <a:rPr lang="en-US" dirty="0" smtClean="0"/>
              <a:t> </a:t>
            </a:r>
            <a:r>
              <a:rPr lang="en-US" dirty="0" err="1" smtClean="0"/>
              <a:t>relatório</a:t>
            </a:r>
            <a:r>
              <a:rPr lang="en-US" dirty="0" smtClean="0"/>
              <a:t> </a:t>
            </a:r>
            <a:r>
              <a:rPr lang="en-US" dirty="0" err="1" smtClean="0"/>
              <a:t>está</a:t>
            </a:r>
            <a:r>
              <a:rPr lang="en-US" dirty="0" smtClean="0"/>
              <a:t> a </a:t>
            </a:r>
            <a:r>
              <a:rPr lang="en-US" dirty="0" err="1" smtClean="0"/>
              <a:t>evocação</a:t>
            </a:r>
            <a:r>
              <a:rPr lang="en-US" dirty="0" smtClean="0"/>
              <a:t> de GDP e </a:t>
            </a:r>
            <a:r>
              <a:rPr lang="en-US" dirty="0" err="1" smtClean="0"/>
              <a:t>não</a:t>
            </a:r>
            <a:r>
              <a:rPr lang="en-US" dirty="0" smtClean="0"/>
              <a:t> de IDH</a:t>
            </a:r>
          </a:p>
          <a:p>
            <a:r>
              <a:rPr lang="en-US" dirty="0" err="1" smtClean="0"/>
              <a:t>Desenvolvimento</a:t>
            </a:r>
            <a:r>
              <a:rPr lang="en-US" baseline="0" dirty="0" smtClean="0"/>
              <a:t> </a:t>
            </a:r>
            <a:r>
              <a:rPr lang="en-US" baseline="0" dirty="0" err="1" smtClean="0"/>
              <a:t>Humano</a:t>
            </a:r>
            <a:r>
              <a:rPr lang="en-US" baseline="0" dirty="0" smtClean="0"/>
              <a:t> – </a:t>
            </a:r>
            <a:r>
              <a:rPr lang="en-US" baseline="0" dirty="0" err="1" smtClean="0"/>
              <a:t>sua</a:t>
            </a:r>
            <a:r>
              <a:rPr lang="en-US" baseline="0" dirty="0" smtClean="0"/>
              <a:t> </a:t>
            </a:r>
            <a:r>
              <a:rPr lang="en-US" baseline="0" dirty="0" err="1" smtClean="0"/>
              <a:t>genese</a:t>
            </a:r>
            <a:r>
              <a:rPr lang="en-US" baseline="0" dirty="0" smtClean="0"/>
              <a:t> </a:t>
            </a:r>
            <a:r>
              <a:rPr lang="en-US" baseline="0" dirty="0" err="1" smtClean="0"/>
              <a:t>na</a:t>
            </a:r>
            <a:r>
              <a:rPr lang="en-US" baseline="0" dirty="0" smtClean="0"/>
              <a:t> </a:t>
            </a:r>
            <a:r>
              <a:rPr lang="en-US" baseline="0" dirty="0" err="1" smtClean="0"/>
              <a:t>obra</a:t>
            </a:r>
            <a:r>
              <a:rPr lang="en-US" baseline="0" dirty="0" smtClean="0"/>
              <a:t> de </a:t>
            </a:r>
            <a:r>
              <a:rPr lang="en-US" baseline="0" dirty="0" err="1" smtClean="0"/>
              <a:t>Amartia</a:t>
            </a:r>
            <a:r>
              <a:rPr lang="en-US" baseline="0" dirty="0" smtClean="0"/>
              <a:t> Sen</a:t>
            </a:r>
          </a:p>
          <a:p>
            <a:r>
              <a:rPr lang="en-US" baseline="0" dirty="0" smtClean="0"/>
              <a:t>O </a:t>
            </a:r>
            <a:r>
              <a:rPr lang="en-US" baseline="0" dirty="0" err="1" smtClean="0"/>
              <a:t>conceito</a:t>
            </a:r>
            <a:r>
              <a:rPr lang="en-US" baseline="0" dirty="0" smtClean="0"/>
              <a:t> de </a:t>
            </a:r>
            <a:r>
              <a:rPr lang="en-US" baseline="0" dirty="0" err="1" smtClean="0"/>
              <a:t>agencia</a:t>
            </a:r>
            <a:r>
              <a:rPr lang="en-US" baseline="0" dirty="0" smtClean="0"/>
              <a:t>, e de </a:t>
            </a:r>
            <a:r>
              <a:rPr lang="en-US" baseline="0" dirty="0" err="1" smtClean="0"/>
              <a:t>pluralidade</a:t>
            </a:r>
            <a:r>
              <a:rPr lang="en-US" baseline="0" dirty="0" smtClean="0"/>
              <a:t> de </a:t>
            </a:r>
            <a:r>
              <a:rPr lang="en-US" baseline="0" dirty="0" err="1" smtClean="0"/>
              <a:t>oportunidades</a:t>
            </a:r>
            <a:r>
              <a:rPr lang="en-US" baseline="0" dirty="0" smtClean="0"/>
              <a:t>.</a:t>
            </a:r>
          </a:p>
          <a:p>
            <a:r>
              <a:rPr lang="en-US" baseline="0" dirty="0" err="1" smtClean="0"/>
              <a:t>Coloca</a:t>
            </a:r>
            <a:r>
              <a:rPr lang="en-US" baseline="0" dirty="0" smtClean="0"/>
              <a:t> a </a:t>
            </a:r>
            <a:r>
              <a:rPr lang="en-US" baseline="0" dirty="0" err="1" smtClean="0"/>
              <a:t>questão</a:t>
            </a:r>
            <a:r>
              <a:rPr lang="en-US" baseline="0" dirty="0" smtClean="0"/>
              <a:t> </a:t>
            </a:r>
            <a:r>
              <a:rPr lang="en-US" baseline="0" dirty="0" err="1" smtClean="0"/>
              <a:t>não</a:t>
            </a:r>
            <a:r>
              <a:rPr lang="en-US" baseline="0" dirty="0" smtClean="0"/>
              <a:t> </a:t>
            </a:r>
            <a:r>
              <a:rPr lang="en-US" baseline="0" dirty="0" err="1" smtClean="0"/>
              <a:t>apenas</a:t>
            </a:r>
            <a:r>
              <a:rPr lang="en-US" baseline="0" dirty="0" smtClean="0"/>
              <a:t> no </a:t>
            </a:r>
            <a:r>
              <a:rPr lang="en-US" baseline="0" dirty="0" err="1" smtClean="0"/>
              <a:t>lado</a:t>
            </a:r>
            <a:r>
              <a:rPr lang="en-US" baseline="0" dirty="0" smtClean="0"/>
              <a:t> </a:t>
            </a:r>
            <a:r>
              <a:rPr lang="en-US" baseline="0" dirty="0" err="1" smtClean="0"/>
              <a:t>utilitarista</a:t>
            </a:r>
            <a:r>
              <a:rPr lang="en-US" baseline="0" dirty="0" smtClean="0"/>
              <a:t> da </a:t>
            </a:r>
            <a:r>
              <a:rPr lang="en-US" baseline="0" dirty="0" err="1" smtClean="0"/>
              <a:t>economia</a:t>
            </a:r>
            <a:r>
              <a:rPr lang="en-US" baseline="0" dirty="0" smtClean="0"/>
              <a:t>: </a:t>
            </a:r>
            <a:r>
              <a:rPr lang="en-US" baseline="0" dirty="0" err="1" smtClean="0"/>
              <a:t>mazimização</a:t>
            </a:r>
            <a:r>
              <a:rPr lang="en-US" baseline="0" dirty="0" smtClean="0"/>
              <a:t> de </a:t>
            </a:r>
            <a:r>
              <a:rPr lang="en-US" baseline="0" dirty="0" err="1" smtClean="0"/>
              <a:t>bem</a:t>
            </a:r>
            <a:r>
              <a:rPr lang="en-US" baseline="0" dirty="0" smtClean="0"/>
              <a:t> </a:t>
            </a:r>
            <a:r>
              <a:rPr lang="en-US" baseline="0" dirty="0" err="1" smtClean="0"/>
              <a:t>estar</a:t>
            </a:r>
            <a:r>
              <a:rPr lang="en-US" baseline="0" dirty="0" smtClean="0"/>
              <a:t> </a:t>
            </a:r>
            <a:r>
              <a:rPr lang="en-US" baseline="0" dirty="0" err="1" smtClean="0"/>
              <a:t>por</a:t>
            </a:r>
            <a:r>
              <a:rPr lang="en-US" baseline="0" dirty="0" smtClean="0"/>
              <a:t> </a:t>
            </a:r>
            <a:r>
              <a:rPr lang="en-US" baseline="0" dirty="0" err="1" smtClean="0"/>
              <a:t>mazximização</a:t>
            </a:r>
            <a:r>
              <a:rPr lang="en-US" baseline="0" dirty="0" smtClean="0"/>
              <a:t> de </a:t>
            </a:r>
            <a:r>
              <a:rPr lang="en-US" baseline="0" dirty="0" err="1" smtClean="0"/>
              <a:t>rendimento</a:t>
            </a:r>
            <a:r>
              <a:rPr lang="en-US" baseline="0" dirty="0" smtClean="0"/>
              <a:t> , para </a:t>
            </a:r>
            <a:r>
              <a:rPr lang="en-US" baseline="0" dirty="0" err="1" smtClean="0"/>
              <a:t>sublihnar</a:t>
            </a:r>
            <a:r>
              <a:rPr lang="en-US" baseline="0" dirty="0" smtClean="0"/>
              <a:t> a </a:t>
            </a:r>
            <a:r>
              <a:rPr lang="en-US" baseline="0" dirty="0" err="1" smtClean="0"/>
              <a:t>importancia</a:t>
            </a:r>
            <a:r>
              <a:rPr lang="en-US" baseline="0" dirty="0" smtClean="0"/>
              <a:t> dos </a:t>
            </a:r>
            <a:r>
              <a:rPr lang="en-US" baseline="0" dirty="0" err="1" smtClean="0"/>
              <a:t>contextos</a:t>
            </a:r>
            <a:r>
              <a:rPr lang="en-US" baseline="0" dirty="0" smtClean="0"/>
              <a:t> que </a:t>
            </a:r>
            <a:r>
              <a:rPr lang="en-US" baseline="0" dirty="0" err="1" smtClean="0"/>
              <a:t>possibiltam</a:t>
            </a:r>
            <a:r>
              <a:rPr lang="en-US" baseline="0" dirty="0" smtClean="0"/>
              <a:t> a </a:t>
            </a:r>
            <a:r>
              <a:rPr lang="en-US" baseline="0" dirty="0" err="1" smtClean="0"/>
              <a:t>realização</a:t>
            </a:r>
            <a:r>
              <a:rPr lang="en-US" baseline="0" dirty="0" smtClean="0"/>
              <a:t> de </a:t>
            </a:r>
            <a:r>
              <a:rPr lang="en-US" baseline="0" dirty="0" err="1" smtClean="0"/>
              <a:t>oporturnidades</a:t>
            </a:r>
            <a:r>
              <a:rPr lang="en-US" baseline="0" dirty="0" smtClean="0"/>
              <a:t> </a:t>
            </a:r>
            <a:r>
              <a:rPr lang="en-US" baseline="0" dirty="0" err="1" smtClean="0"/>
              <a:t>individuais</a:t>
            </a:r>
            <a:r>
              <a:rPr lang="en-US" baseline="0" dirty="0" smtClean="0"/>
              <a:t>.</a:t>
            </a:r>
          </a:p>
          <a:p>
            <a:r>
              <a:rPr lang="en-US" baseline="0" dirty="0" smtClean="0"/>
              <a:t>Claro que se </a:t>
            </a:r>
            <a:r>
              <a:rPr lang="en-US" baseline="0" dirty="0" err="1" smtClean="0"/>
              <a:t>mantem</a:t>
            </a:r>
            <a:r>
              <a:rPr lang="en-US" baseline="0" dirty="0" smtClean="0"/>
              <a:t> </a:t>
            </a:r>
            <a:r>
              <a:rPr lang="en-US" baseline="0" dirty="0" err="1" smtClean="0"/>
              <a:t>uma</a:t>
            </a:r>
            <a:r>
              <a:rPr lang="en-US" baseline="0" dirty="0" smtClean="0"/>
              <a:t> forte </a:t>
            </a:r>
            <a:r>
              <a:rPr lang="en-US" baseline="0" dirty="0" err="1" smtClean="0"/>
              <a:t>relaçao</a:t>
            </a:r>
            <a:r>
              <a:rPr lang="en-US" baseline="0" dirty="0" smtClean="0"/>
              <a:t> entre GDP e IDH</a:t>
            </a:r>
          </a:p>
          <a:p>
            <a:r>
              <a:rPr lang="en-US" baseline="0" dirty="0" smtClean="0"/>
              <a:t>Mas é </a:t>
            </a:r>
            <a:r>
              <a:rPr lang="en-US" baseline="0" dirty="0" err="1" smtClean="0"/>
              <a:t>nos</a:t>
            </a:r>
            <a:r>
              <a:rPr lang="en-US" baseline="0" dirty="0" smtClean="0"/>
              <a:t> </a:t>
            </a:r>
            <a:r>
              <a:rPr lang="en-US" baseline="0" dirty="0" err="1" smtClean="0"/>
              <a:t>dois</a:t>
            </a:r>
            <a:r>
              <a:rPr lang="en-US" baseline="0" dirty="0" smtClean="0"/>
              <a:t> </a:t>
            </a:r>
            <a:r>
              <a:rPr lang="en-US" baseline="0" dirty="0" err="1" smtClean="0"/>
              <a:t>sentidos</a:t>
            </a:r>
            <a:endParaRPr lang="en-US" baseline="0" dirty="0" smtClean="0"/>
          </a:p>
          <a:p>
            <a:r>
              <a:rPr lang="en-US" baseline="0" dirty="0" smtClean="0"/>
              <a:t>A </a:t>
            </a:r>
            <a:r>
              <a:rPr lang="en-US" baseline="0" dirty="0" err="1" smtClean="0"/>
              <a:t>importancia</a:t>
            </a:r>
            <a:r>
              <a:rPr lang="en-US" baseline="0" dirty="0" smtClean="0"/>
              <a:t> de </a:t>
            </a:r>
            <a:r>
              <a:rPr lang="en-US" baseline="0" dirty="0" err="1" smtClean="0"/>
              <a:t>inclusão</a:t>
            </a:r>
            <a:r>
              <a:rPr lang="en-US" baseline="0" dirty="0" smtClean="0"/>
              <a:t> no IDH de </a:t>
            </a:r>
            <a:r>
              <a:rPr lang="en-US" baseline="0" dirty="0" err="1" smtClean="0"/>
              <a:t>distribuição</a:t>
            </a:r>
            <a:r>
              <a:rPr lang="en-US" baseline="0" dirty="0" smtClean="0"/>
              <a:t> e Liberdade </a:t>
            </a:r>
            <a:r>
              <a:rPr lang="en-US" baseline="0" dirty="0" err="1" smtClean="0"/>
              <a:t>politicas</a:t>
            </a:r>
            <a:endParaRPr lang="en-US" baseline="0" dirty="0" smtClean="0"/>
          </a:p>
          <a:p>
            <a:endParaRPr lang="en-US" baseline="0" dirty="0" smtClean="0"/>
          </a:p>
          <a:p>
            <a:r>
              <a:rPr lang="en-US" baseline="0" dirty="0" smtClean="0"/>
              <a:t>GD* tem </a:t>
            </a:r>
            <a:r>
              <a:rPr lang="en-US" baseline="0" dirty="0" err="1" smtClean="0"/>
              <a:t>impacto</a:t>
            </a:r>
            <a:r>
              <a:rPr lang="en-US" baseline="0" dirty="0" smtClean="0"/>
              <a:t> no </a:t>
            </a:r>
            <a:r>
              <a:rPr lang="en-US" baseline="0" dirty="0" err="1" smtClean="0"/>
              <a:t>desenvolvimenot</a:t>
            </a:r>
            <a:r>
              <a:rPr lang="en-US" baseline="0" dirty="0" smtClean="0"/>
              <a:t> – </a:t>
            </a:r>
            <a:r>
              <a:rPr lang="en-US" baseline="0" dirty="0" err="1" smtClean="0"/>
              <a:t>aumento</a:t>
            </a:r>
            <a:r>
              <a:rPr lang="en-US" baseline="0" dirty="0" smtClean="0"/>
              <a:t> da </a:t>
            </a:r>
            <a:r>
              <a:rPr lang="en-US" baseline="0" dirty="0" err="1" smtClean="0"/>
              <a:t>literacia</a:t>
            </a:r>
            <a:r>
              <a:rPr lang="en-US" baseline="0" dirty="0" smtClean="0"/>
              <a:t> e da </a:t>
            </a:r>
            <a:r>
              <a:rPr lang="en-US" baseline="0" dirty="0" err="1" smtClean="0"/>
              <a:t>esperança</a:t>
            </a:r>
            <a:r>
              <a:rPr lang="en-US" baseline="0" dirty="0" smtClean="0"/>
              <a:t> </a:t>
            </a:r>
            <a:r>
              <a:rPr lang="en-US" baseline="0" dirty="0" err="1" smtClean="0"/>
              <a:t>medida</a:t>
            </a:r>
            <a:r>
              <a:rPr lang="en-US" baseline="0" dirty="0" smtClean="0"/>
              <a:t> de </a:t>
            </a:r>
            <a:r>
              <a:rPr lang="en-US" baseline="0" dirty="0" err="1" smtClean="0"/>
              <a:t>vida</a:t>
            </a:r>
            <a:r>
              <a:rPr lang="en-US" baseline="0" dirty="0" smtClean="0"/>
              <a:t> e </a:t>
            </a:r>
            <a:r>
              <a:rPr lang="en-US" baseline="0" dirty="0" err="1" smtClean="0"/>
              <a:t>distrubuição</a:t>
            </a:r>
            <a:r>
              <a:rPr lang="en-US" baseline="0" dirty="0" smtClean="0"/>
              <a:t> do </a:t>
            </a:r>
            <a:r>
              <a:rPr lang="en-US" baseline="0" dirty="0" err="1" smtClean="0"/>
              <a:t>rendimento</a:t>
            </a:r>
            <a:r>
              <a:rPr lang="en-US" baseline="0" dirty="0" smtClean="0"/>
              <a:t>?</a:t>
            </a:r>
          </a:p>
          <a:p>
            <a:r>
              <a:rPr lang="en-US" baseline="0" dirty="0" smtClean="0"/>
              <a:t>Mas </a:t>
            </a:r>
            <a:r>
              <a:rPr lang="en-US" baseline="0" dirty="0" err="1" smtClean="0"/>
              <a:t>tb</a:t>
            </a:r>
            <a:r>
              <a:rPr lang="en-US" baseline="0" dirty="0" smtClean="0"/>
              <a:t> </a:t>
            </a:r>
            <a:r>
              <a:rPr lang="en-US" baseline="0" dirty="0" err="1" smtClean="0"/>
              <a:t>por</a:t>
            </a:r>
            <a:r>
              <a:rPr lang="en-US" baseline="0" dirty="0" smtClean="0"/>
              <a:t> via </a:t>
            </a:r>
            <a:r>
              <a:rPr lang="en-US" baseline="0" dirty="0" err="1" smtClean="0"/>
              <a:t>dde</a:t>
            </a:r>
            <a:r>
              <a:rPr lang="en-US" baseline="0" dirty="0" smtClean="0"/>
              <a:t> </a:t>
            </a:r>
            <a:r>
              <a:rPr lang="en-US" baseline="0" dirty="0" err="1" smtClean="0"/>
              <a:t>despesa</a:t>
            </a:r>
            <a:r>
              <a:rPr lang="en-US" baseline="0" dirty="0" smtClean="0"/>
              <a:t> </a:t>
            </a:r>
            <a:r>
              <a:rPr lang="en-US" baseline="0" dirty="0" err="1" smtClean="0"/>
              <a:t>publica</a:t>
            </a:r>
            <a:r>
              <a:rPr lang="en-US" baseline="0" dirty="0" smtClean="0"/>
              <a:t> </a:t>
            </a:r>
          </a:p>
          <a:p>
            <a:endParaRPr lang="en-US" baseline="0" dirty="0" smtClean="0"/>
          </a:p>
          <a:p>
            <a:r>
              <a:rPr lang="en-US" baseline="0" dirty="0" smtClean="0"/>
              <a:t>O </a:t>
            </a:r>
            <a:r>
              <a:rPr lang="en-US" baseline="0" dirty="0" err="1" smtClean="0"/>
              <a:t>contirbuto</a:t>
            </a:r>
            <a:r>
              <a:rPr lang="en-US" baseline="0" dirty="0" smtClean="0"/>
              <a:t> do </a:t>
            </a:r>
            <a:r>
              <a:rPr lang="en-US" baseline="0" dirty="0" err="1" smtClean="0"/>
              <a:t>desenvolvimento</a:t>
            </a:r>
            <a:r>
              <a:rPr lang="en-US" baseline="0" dirty="0" smtClean="0"/>
              <a:t> no </a:t>
            </a:r>
            <a:r>
              <a:rPr lang="en-US" baseline="0" dirty="0" err="1" smtClean="0"/>
              <a:t>crescimento</a:t>
            </a:r>
            <a:r>
              <a:rPr lang="en-US" baseline="0" dirty="0" smtClean="0"/>
              <a:t> logo </a:t>
            </a:r>
            <a:r>
              <a:rPr lang="en-US" baseline="0" dirty="0" err="1" smtClean="0"/>
              <a:t>mais</a:t>
            </a:r>
            <a:r>
              <a:rPr lang="en-US" baseline="0" dirty="0" smtClean="0"/>
              <a:t> que o capital </a:t>
            </a:r>
            <a:r>
              <a:rPr lang="en-US" baseline="0" dirty="0" err="1" smtClean="0"/>
              <a:t>humano</a:t>
            </a:r>
            <a:r>
              <a:rPr lang="en-US" baseline="0" dirty="0" smtClean="0"/>
              <a:t> para o </a:t>
            </a:r>
            <a:r>
              <a:rPr lang="en-US" baseline="0" dirty="0" err="1" smtClean="0"/>
              <a:t>cresciemnto</a:t>
            </a:r>
            <a:r>
              <a:rPr lang="en-US" baseline="0" dirty="0" smtClean="0"/>
              <a:t>  - é </a:t>
            </a:r>
            <a:r>
              <a:rPr lang="en-US" baseline="0" dirty="0" err="1" smtClean="0"/>
              <a:t>precioso</a:t>
            </a:r>
            <a:r>
              <a:rPr lang="en-US" baseline="0" dirty="0" smtClean="0"/>
              <a:t> um </a:t>
            </a:r>
            <a:r>
              <a:rPr lang="en-US" baseline="0" dirty="0" err="1" smtClean="0"/>
              <a:t>determinado</a:t>
            </a:r>
            <a:r>
              <a:rPr lang="en-US" baseline="0" dirty="0" smtClean="0"/>
              <a:t> </a:t>
            </a:r>
            <a:r>
              <a:rPr lang="en-US" baseline="0" dirty="0" err="1" smtClean="0"/>
              <a:t>nivel</a:t>
            </a:r>
            <a:r>
              <a:rPr lang="en-US" baseline="0" dirty="0" smtClean="0"/>
              <a:t> de </a:t>
            </a:r>
            <a:r>
              <a:rPr lang="en-US" baseline="0" dirty="0" err="1" smtClean="0"/>
              <a:t>literacia</a:t>
            </a:r>
            <a:r>
              <a:rPr lang="en-US" baseline="0" dirty="0" smtClean="0"/>
              <a:t> e de </a:t>
            </a:r>
            <a:r>
              <a:rPr lang="en-US" baseline="0" dirty="0" err="1" smtClean="0"/>
              <a:t>saude</a:t>
            </a:r>
            <a:r>
              <a:rPr lang="en-US" baseline="0" dirty="0" smtClean="0"/>
              <a:t> para se </a:t>
            </a:r>
            <a:r>
              <a:rPr lang="en-US" baseline="0" dirty="0" err="1" smtClean="0"/>
              <a:t>dar</a:t>
            </a:r>
            <a:r>
              <a:rPr lang="en-US" baseline="0" dirty="0" smtClean="0"/>
              <a:t> </a:t>
            </a:r>
            <a:r>
              <a:rPr lang="en-US" baseline="0" dirty="0" err="1" smtClean="0"/>
              <a:t>crescimento</a:t>
            </a:r>
            <a:r>
              <a:rPr lang="en-US" baseline="0" dirty="0" smtClean="0"/>
              <a:t> </a:t>
            </a:r>
            <a:r>
              <a:rPr lang="en-US" baseline="0" dirty="0" err="1" smtClean="0"/>
              <a:t>sustentato</a:t>
            </a:r>
            <a:r>
              <a:rPr lang="en-US" baseline="0" dirty="0" smtClean="0"/>
              <a:t> (o </a:t>
            </a:r>
            <a:r>
              <a:rPr lang="en-US" baseline="0" dirty="0" err="1" smtClean="0"/>
              <a:t>desnevolvimento</a:t>
            </a:r>
            <a:r>
              <a:rPr lang="en-US" baseline="0" dirty="0" smtClean="0"/>
              <a:t> precede </a:t>
            </a:r>
            <a:r>
              <a:rPr lang="en-US" baseline="0" dirty="0" err="1" smtClean="0"/>
              <a:t>cresicmento</a:t>
            </a:r>
            <a:r>
              <a:rPr lang="en-US" baseline="0" dirty="0" smtClean="0"/>
              <a:t> </a:t>
            </a:r>
            <a:r>
              <a:rPr lang="en-US" baseline="0" dirty="0" err="1" smtClean="0"/>
              <a:t>sustentado</a:t>
            </a:r>
            <a:r>
              <a:rPr lang="en-US" baseline="0" dirty="0" smtClean="0"/>
              <a:t>)</a:t>
            </a:r>
            <a:endParaRPr lang="pt-PT" dirty="0"/>
          </a:p>
        </p:txBody>
      </p:sp>
      <p:sp>
        <p:nvSpPr>
          <p:cNvPr id="4" name="Slide Number Placeholder 3"/>
          <p:cNvSpPr>
            <a:spLocks noGrp="1"/>
          </p:cNvSpPr>
          <p:nvPr>
            <p:ph type="sldNum" sz="quarter" idx="10"/>
          </p:nvPr>
        </p:nvSpPr>
        <p:spPr/>
        <p:txBody>
          <a:bodyPr/>
          <a:lstStyle/>
          <a:p>
            <a:fld id="{550B0E1B-8CD9-4F95-B77B-8A2BDE73114E}" type="slidenum">
              <a:rPr lang="pt-PT" smtClean="0"/>
              <a:t>5</a:t>
            </a:fld>
            <a:endParaRPr lang="pt-PT"/>
          </a:p>
        </p:txBody>
      </p:sp>
    </p:spTree>
    <p:extLst>
      <p:ext uri="{BB962C8B-B14F-4D97-AF65-F5344CB8AC3E}">
        <p14:creationId xmlns:p14="http://schemas.microsoft.com/office/powerpoint/2010/main" val="3624278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O século XIX como o grande marco</a:t>
            </a:r>
            <a:r>
              <a:rPr lang="pt-PT" baseline="0" dirty="0" smtClean="0"/>
              <a:t> de alterações </a:t>
            </a:r>
          </a:p>
          <a:p>
            <a:r>
              <a:rPr lang="pt-PT" baseline="0" dirty="0" smtClean="0"/>
              <a:t>No final do século XX, A Europa e os EUA representam em conjunto aproximadamente </a:t>
            </a:r>
            <a:r>
              <a:rPr lang="pt-PT" baseline="0" dirty="0" err="1" smtClean="0"/>
              <a:t>metado</a:t>
            </a:r>
            <a:r>
              <a:rPr lang="pt-PT" baseline="0" dirty="0" smtClean="0"/>
              <a:t> do produto mundial.</a:t>
            </a:r>
          </a:p>
          <a:p>
            <a:r>
              <a:rPr lang="pt-PT" baseline="0" dirty="0" smtClean="0"/>
              <a:t>Verificam-se algumas alterações na base que sabemos desenharem uma </a:t>
            </a:r>
            <a:r>
              <a:rPr lang="pt-PT" baseline="0" dirty="0" err="1" smtClean="0"/>
              <a:t>tendencia</a:t>
            </a:r>
            <a:r>
              <a:rPr lang="pt-PT" baseline="0" dirty="0" smtClean="0"/>
              <a:t> de </a:t>
            </a:r>
            <a:r>
              <a:rPr lang="pt-PT" baseline="0" dirty="0" err="1" smtClean="0"/>
              <a:t>cresceimtno</a:t>
            </a:r>
            <a:r>
              <a:rPr lang="pt-PT" baseline="0" dirty="0" smtClean="0"/>
              <a:t> mais rápido da Ásia, puxada pela China e menos pelo </a:t>
            </a:r>
            <a:r>
              <a:rPr lang="pt-PT" baseline="0" dirty="0" err="1" smtClean="0"/>
              <a:t>Jap</a:t>
            </a:r>
            <a:r>
              <a:rPr lang="pt-PT" baseline="0" dirty="0" smtClean="0"/>
              <a:t>´~ao e Índia</a:t>
            </a:r>
          </a:p>
          <a:p>
            <a:endParaRPr lang="pt-PT" baseline="0" dirty="0" smtClean="0"/>
          </a:p>
          <a:p>
            <a:r>
              <a:rPr lang="pt-PT" baseline="0" dirty="0" smtClean="0"/>
              <a:t>No final do século XX, </a:t>
            </a:r>
            <a:r>
              <a:rPr lang="pt-PT" baseline="0" dirty="0" err="1" smtClean="0"/>
              <a:t>Jpão</a:t>
            </a:r>
            <a:r>
              <a:rPr lang="pt-PT" baseline="0" dirty="0" smtClean="0"/>
              <a:t>, China e Índia são 24% do produto mundial. </a:t>
            </a:r>
          </a:p>
          <a:p>
            <a:endParaRPr lang="pt-PT" baseline="0" dirty="0" smtClean="0"/>
          </a:p>
          <a:p>
            <a:r>
              <a:rPr lang="pt-PT" baseline="0" dirty="0" smtClean="0"/>
              <a:t>O século XIX – época de uma </a:t>
            </a:r>
            <a:r>
              <a:rPr lang="pt-PT" baseline="0" dirty="0" err="1" smtClean="0"/>
              <a:t>primeria</a:t>
            </a:r>
            <a:r>
              <a:rPr lang="pt-PT" baseline="0" dirty="0" smtClean="0"/>
              <a:t> ruptura. –</a:t>
            </a:r>
          </a:p>
          <a:p>
            <a:endParaRPr lang="pt-PT" baseline="0" dirty="0" smtClean="0"/>
          </a:p>
          <a:p>
            <a:endParaRPr lang="pt-PT" baseline="0" dirty="0" smtClean="0"/>
          </a:p>
          <a:p>
            <a:r>
              <a:rPr lang="pt-PT" baseline="0" dirty="0" smtClean="0"/>
              <a:t>O século 19 como o tempo de viragem… ver industrial… crescimento sustentado.</a:t>
            </a:r>
          </a:p>
          <a:p>
            <a:endParaRPr lang="pt-PT" baseline="0" dirty="0" smtClean="0"/>
          </a:p>
          <a:p>
            <a:endParaRPr lang="pt-PT" dirty="0"/>
          </a:p>
        </p:txBody>
      </p:sp>
      <p:sp>
        <p:nvSpPr>
          <p:cNvPr id="4" name="Slide Number Placeholder 3"/>
          <p:cNvSpPr>
            <a:spLocks noGrp="1"/>
          </p:cNvSpPr>
          <p:nvPr>
            <p:ph type="sldNum" sz="quarter" idx="10"/>
          </p:nvPr>
        </p:nvSpPr>
        <p:spPr/>
        <p:txBody>
          <a:bodyPr/>
          <a:lstStyle/>
          <a:p>
            <a:fld id="{4546CF38-6FC9-456F-A640-01DB0DC5B522}" type="slidenum">
              <a:rPr lang="pt-PT" smtClean="0"/>
              <a:t>6</a:t>
            </a:fld>
            <a:endParaRPr lang="pt-PT"/>
          </a:p>
        </p:txBody>
      </p:sp>
    </p:spTree>
    <p:extLst>
      <p:ext uri="{BB962C8B-B14F-4D97-AF65-F5344CB8AC3E}">
        <p14:creationId xmlns:p14="http://schemas.microsoft.com/office/powerpoint/2010/main" val="370091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550B0E1B-8CD9-4F95-B77B-8A2BDE73114E}" type="slidenum">
              <a:rPr lang="pt-PT" smtClean="0"/>
              <a:t>7</a:t>
            </a:fld>
            <a:endParaRPr lang="pt-PT"/>
          </a:p>
        </p:txBody>
      </p:sp>
    </p:spTree>
    <p:extLst>
      <p:ext uri="{BB962C8B-B14F-4D97-AF65-F5344CB8AC3E}">
        <p14:creationId xmlns:p14="http://schemas.microsoft.com/office/powerpoint/2010/main" val="2377698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Kuznets</a:t>
            </a:r>
            <a:r>
              <a:rPr lang="pt-PT" dirty="0" smtClean="0"/>
              <a:t> – Rate </a:t>
            </a:r>
            <a:r>
              <a:rPr lang="pt-PT" dirty="0" err="1" smtClean="0"/>
              <a:t>structure</a:t>
            </a:r>
            <a:r>
              <a:rPr lang="pt-PT" dirty="0" smtClean="0"/>
              <a:t> </a:t>
            </a:r>
            <a:r>
              <a:rPr lang="pt-PT" dirty="0" err="1" smtClean="0"/>
              <a:t>and</a:t>
            </a:r>
            <a:r>
              <a:rPr lang="pt-PT" dirty="0" smtClean="0"/>
              <a:t> SPREAD - taxas de crescimento</a:t>
            </a:r>
            <a:r>
              <a:rPr lang="pt-PT" baseline="0" dirty="0" smtClean="0"/>
              <a:t> agregadas e a época económica – ruptura com o </a:t>
            </a:r>
            <a:r>
              <a:rPr lang="pt-PT" baseline="0" dirty="0" err="1" smtClean="0"/>
              <a:t>steady</a:t>
            </a:r>
            <a:r>
              <a:rPr lang="pt-PT" baseline="0" dirty="0" smtClean="0"/>
              <a:t> </a:t>
            </a:r>
            <a:r>
              <a:rPr lang="pt-PT" baseline="0" dirty="0" err="1" smtClean="0"/>
              <a:t>state</a:t>
            </a:r>
            <a:r>
              <a:rPr lang="pt-PT" baseline="0" dirty="0" smtClean="0"/>
              <a:t> malthusiano.</a:t>
            </a:r>
          </a:p>
          <a:p>
            <a:r>
              <a:rPr lang="pt-PT" baseline="0" dirty="0" err="1" smtClean="0"/>
              <a:t>Insitencia</a:t>
            </a:r>
            <a:r>
              <a:rPr lang="pt-PT" baseline="0" dirty="0" smtClean="0"/>
              <a:t> nas </a:t>
            </a:r>
            <a:r>
              <a:rPr lang="pt-PT" baseline="0" dirty="0" err="1" smtClean="0"/>
              <a:t>variaévis</a:t>
            </a:r>
            <a:r>
              <a:rPr lang="pt-PT" baseline="0" dirty="0" smtClean="0"/>
              <a:t>  que </a:t>
            </a:r>
            <a:r>
              <a:rPr lang="pt-PT" baseline="0" dirty="0" err="1" smtClean="0"/>
              <a:t>sustenatam</a:t>
            </a:r>
            <a:r>
              <a:rPr lang="pt-PT" baseline="0" dirty="0" smtClean="0"/>
              <a:t> um </a:t>
            </a:r>
            <a:r>
              <a:rPr lang="pt-PT" baseline="0" dirty="0" err="1" smtClean="0"/>
              <a:t>cresciemnto</a:t>
            </a:r>
            <a:r>
              <a:rPr lang="pt-PT" baseline="0" dirty="0" smtClean="0"/>
              <a:t> dinâmico – </a:t>
            </a:r>
            <a:r>
              <a:rPr lang="pt-PT" baseline="0" dirty="0" err="1" smtClean="0"/>
              <a:t>variávelç</a:t>
            </a:r>
            <a:r>
              <a:rPr lang="pt-PT" baseline="0" dirty="0" smtClean="0"/>
              <a:t> </a:t>
            </a:r>
            <a:r>
              <a:rPr lang="pt-PT" baseline="0" dirty="0" err="1" smtClean="0"/>
              <a:t>exogena</a:t>
            </a:r>
            <a:r>
              <a:rPr lang="pt-PT" baseline="0" dirty="0" smtClean="0"/>
              <a:t> inovação </a:t>
            </a:r>
            <a:r>
              <a:rPr lang="pt-PT" baseline="0" dirty="0" err="1" smtClean="0"/>
              <a:t>tencológiaca</a:t>
            </a:r>
            <a:r>
              <a:rPr lang="pt-PT" baseline="0" dirty="0" smtClean="0"/>
              <a:t> – </a:t>
            </a:r>
            <a:r>
              <a:rPr lang="pt-PT" baseline="0" dirty="0" err="1" smtClean="0"/>
              <a:t>acumualção</a:t>
            </a:r>
            <a:r>
              <a:rPr lang="pt-PT" baseline="0" dirty="0" smtClean="0"/>
              <a:t> de </a:t>
            </a:r>
            <a:r>
              <a:rPr lang="pt-PT" baseline="0" dirty="0" err="1" smtClean="0"/>
              <a:t>conhecmento</a:t>
            </a:r>
            <a:r>
              <a:rPr lang="pt-PT" baseline="0" dirty="0" smtClean="0"/>
              <a:t>. Conhecimento é um bem </a:t>
            </a:r>
            <a:r>
              <a:rPr lang="pt-PT" baseline="0" dirty="0" err="1" smtClean="0"/>
              <a:t>públcio</a:t>
            </a:r>
            <a:r>
              <a:rPr lang="pt-PT" baseline="0" dirty="0" smtClean="0"/>
              <a:t>, potencial de difusão do CEM – CEM é uma transformação de </a:t>
            </a:r>
            <a:r>
              <a:rPr lang="pt-PT" baseline="0" dirty="0" err="1" smtClean="0"/>
              <a:t>ãmbito</a:t>
            </a:r>
            <a:r>
              <a:rPr lang="pt-PT" baseline="0" dirty="0" smtClean="0"/>
              <a:t> mundial. Crescimento é </a:t>
            </a:r>
            <a:r>
              <a:rPr lang="pt-PT" baseline="0" dirty="0" err="1" smtClean="0"/>
              <a:t>desnevolvimento</a:t>
            </a:r>
            <a:r>
              <a:rPr lang="pt-PT" baseline="0" dirty="0" smtClean="0"/>
              <a:t> – é mobilidade é </a:t>
            </a:r>
            <a:r>
              <a:rPr lang="pt-PT" baseline="0" dirty="0" err="1" smtClean="0"/>
              <a:t>transformção</a:t>
            </a:r>
            <a:r>
              <a:rPr lang="pt-PT" baseline="0" dirty="0" smtClean="0"/>
              <a:t> de valores é uma </a:t>
            </a:r>
            <a:r>
              <a:rPr lang="pt-PT" baseline="0" dirty="0" err="1" smtClean="0"/>
              <a:t>soiedde</a:t>
            </a:r>
            <a:r>
              <a:rPr lang="pt-PT" baseline="0" dirty="0" smtClean="0"/>
              <a:t> </a:t>
            </a:r>
            <a:r>
              <a:rPr lang="pt-PT" baseline="0" dirty="0" err="1" smtClean="0"/>
              <a:t>urabnizada</a:t>
            </a:r>
            <a:r>
              <a:rPr lang="pt-PT" baseline="0" dirty="0" smtClean="0"/>
              <a:t>. </a:t>
            </a:r>
          </a:p>
          <a:p>
            <a:endParaRPr lang="pt-PT" baseline="0" dirty="0" smtClean="0"/>
          </a:p>
          <a:p>
            <a:r>
              <a:rPr lang="pt-PT" baseline="0" dirty="0" err="1" smtClean="0"/>
              <a:t>Rostow</a:t>
            </a:r>
            <a:r>
              <a:rPr lang="pt-PT" baseline="0" dirty="0" smtClean="0"/>
              <a:t> – estádios, transformações que ocorrem por etapas – porque não é fácil </a:t>
            </a:r>
            <a:r>
              <a:rPr lang="pt-PT" baseline="0" dirty="0" err="1" smtClean="0"/>
              <a:t>rompre</a:t>
            </a:r>
            <a:r>
              <a:rPr lang="pt-PT" baseline="0" dirty="0" smtClean="0"/>
              <a:t> com estruturas sociais, </a:t>
            </a:r>
            <a:r>
              <a:rPr lang="pt-PT" baseline="0" dirty="0" err="1" smtClean="0"/>
              <a:t>pordutivas</a:t>
            </a:r>
            <a:r>
              <a:rPr lang="pt-PT" baseline="0" dirty="0" smtClean="0"/>
              <a:t> de uma sociedade malthusiana para </a:t>
            </a:r>
            <a:r>
              <a:rPr lang="pt-PT" baseline="0" dirty="0" err="1" smtClean="0"/>
              <a:t>cresciemntoe</a:t>
            </a:r>
            <a:r>
              <a:rPr lang="pt-PT" baseline="0" dirty="0" smtClean="0"/>
              <a:t> </a:t>
            </a:r>
            <a:r>
              <a:rPr lang="pt-PT" baseline="0" dirty="0" err="1" smtClean="0"/>
              <a:t>conómcio</a:t>
            </a:r>
            <a:r>
              <a:rPr lang="pt-PT" baseline="0" dirty="0" smtClean="0"/>
              <a:t> moderno. </a:t>
            </a:r>
            <a:r>
              <a:rPr lang="pt-PT" baseline="0" dirty="0" err="1" smtClean="0"/>
              <a:t>Soc</a:t>
            </a:r>
            <a:r>
              <a:rPr lang="pt-PT" baseline="0" dirty="0" smtClean="0"/>
              <a:t>. Tradicionais, pré- </a:t>
            </a:r>
            <a:r>
              <a:rPr lang="pt-PT" baseline="0" dirty="0" err="1" smtClean="0"/>
              <a:t>condiç~eos</a:t>
            </a:r>
            <a:r>
              <a:rPr lang="pt-PT" baseline="0" dirty="0" smtClean="0"/>
              <a:t> para a descolagem; descolagem; marcha para  </a:t>
            </a:r>
            <a:r>
              <a:rPr lang="pt-PT" baseline="0" dirty="0" err="1" smtClean="0"/>
              <a:t>amturidade</a:t>
            </a:r>
            <a:r>
              <a:rPr lang="pt-PT" baseline="0" dirty="0" smtClean="0"/>
              <a:t>, consumo de massas – ideia  de explosão de </a:t>
            </a:r>
            <a:r>
              <a:rPr lang="pt-PT" baseline="0" dirty="0" err="1" smtClean="0"/>
              <a:t>crexiemnto</a:t>
            </a:r>
            <a:r>
              <a:rPr lang="pt-PT" baseline="0" dirty="0" smtClean="0"/>
              <a:t> </a:t>
            </a:r>
            <a:r>
              <a:rPr lang="pt-PT" baseline="0" dirty="0" err="1" smtClean="0"/>
              <a:t>lidarada</a:t>
            </a:r>
            <a:r>
              <a:rPr lang="pt-PT" baseline="0" dirty="0" smtClean="0"/>
              <a:t> por sectores </a:t>
            </a:r>
            <a:r>
              <a:rPr lang="pt-PT" baseline="0" dirty="0" err="1" smtClean="0"/>
              <a:t>emc</a:t>
            </a:r>
            <a:r>
              <a:rPr lang="pt-PT" baseline="0" dirty="0" smtClean="0"/>
              <a:t> ada etapa.</a:t>
            </a:r>
          </a:p>
          <a:p>
            <a:r>
              <a:rPr lang="pt-PT" baseline="0" dirty="0" smtClean="0"/>
              <a:t>Contudo as </a:t>
            </a:r>
            <a:r>
              <a:rPr lang="pt-PT" baseline="0" dirty="0" err="1" smtClean="0"/>
              <a:t>précondições</a:t>
            </a:r>
            <a:r>
              <a:rPr lang="pt-PT" baseline="0" dirty="0" smtClean="0"/>
              <a:t> é uma etapa </a:t>
            </a:r>
            <a:r>
              <a:rPr lang="pt-PT" baseline="0" dirty="0" err="1" smtClean="0"/>
              <a:t>desisiva</a:t>
            </a:r>
            <a:r>
              <a:rPr lang="pt-PT" baseline="0" dirty="0" smtClean="0"/>
              <a:t>… e a do take </a:t>
            </a:r>
            <a:r>
              <a:rPr lang="pt-PT" baseline="0" dirty="0" err="1" smtClean="0"/>
              <a:t>off</a:t>
            </a:r>
            <a:r>
              <a:rPr lang="pt-PT" baseline="0" dirty="0" smtClean="0"/>
              <a:t> mede-se por acumulação de capital e taxas de variação dos </a:t>
            </a:r>
            <a:r>
              <a:rPr lang="pt-PT" baseline="0" dirty="0" err="1" smtClean="0"/>
              <a:t>setcores</a:t>
            </a:r>
            <a:r>
              <a:rPr lang="pt-PT" baseline="0" dirty="0" smtClean="0"/>
              <a:t> </a:t>
            </a:r>
            <a:r>
              <a:rPr lang="pt-PT" baseline="0" dirty="0" err="1" smtClean="0"/>
              <a:t>industraiis</a:t>
            </a:r>
            <a:r>
              <a:rPr lang="pt-PT" baseline="0" dirty="0" smtClean="0"/>
              <a:t>. </a:t>
            </a:r>
          </a:p>
          <a:p>
            <a:endParaRPr lang="pt-PT" baseline="0" dirty="0" smtClean="0"/>
          </a:p>
          <a:p>
            <a:r>
              <a:rPr lang="pt-PT" baseline="0" dirty="0" err="1" smtClean="0"/>
              <a:t>Gershcenkron</a:t>
            </a:r>
            <a:r>
              <a:rPr lang="pt-PT" baseline="0" dirty="0" smtClean="0"/>
              <a:t> e a sua visão critica destes modelos. </a:t>
            </a:r>
          </a:p>
          <a:p>
            <a:endParaRPr lang="pt-PT" baseline="0" dirty="0" smtClean="0"/>
          </a:p>
          <a:p>
            <a:r>
              <a:rPr lang="pt-PT" baseline="0" dirty="0" smtClean="0"/>
              <a:t>Seja como for, há a convicção de que a meta é igual para todos, os caminhos </a:t>
            </a:r>
            <a:r>
              <a:rPr lang="pt-PT" baseline="0" dirty="0" err="1" smtClean="0"/>
              <a:t>opdoem</a:t>
            </a:r>
            <a:r>
              <a:rPr lang="pt-PT" baseline="0" dirty="0" smtClean="0"/>
              <a:t> ser distintos. Qual é a meta, afinal? Os </a:t>
            </a:r>
            <a:r>
              <a:rPr lang="pt-PT" baseline="0" dirty="0" err="1" smtClean="0"/>
              <a:t>indices</a:t>
            </a:r>
            <a:r>
              <a:rPr lang="pt-PT" baseline="0" dirty="0" smtClean="0"/>
              <a:t> de medida dão-nos algumas pistas. </a:t>
            </a:r>
            <a:r>
              <a:rPr lang="pt-PT" baseline="0" dirty="0" err="1" smtClean="0"/>
              <a:t>Cresciemnto</a:t>
            </a:r>
            <a:r>
              <a:rPr lang="pt-PT" baseline="0" dirty="0" smtClean="0"/>
              <a:t>, aumento da </a:t>
            </a:r>
            <a:r>
              <a:rPr lang="pt-PT" baseline="0" dirty="0" err="1" smtClean="0"/>
              <a:t>espernça</a:t>
            </a:r>
            <a:r>
              <a:rPr lang="pt-PT" baseline="0" dirty="0" smtClean="0"/>
              <a:t> média de vida, distribuição menos desigual do </a:t>
            </a:r>
            <a:r>
              <a:rPr lang="pt-PT" baseline="0" dirty="0" err="1" smtClean="0"/>
              <a:t>rendiemento</a:t>
            </a:r>
            <a:r>
              <a:rPr lang="pt-PT" baseline="0" dirty="0" smtClean="0"/>
              <a:t>, (IDH)  aumento do </a:t>
            </a:r>
            <a:r>
              <a:rPr lang="pt-PT" baseline="0" dirty="0" err="1" smtClean="0"/>
              <a:t>conheciemnto</a:t>
            </a:r>
            <a:endParaRPr lang="pt-PT" baseline="0" dirty="0" smtClean="0"/>
          </a:p>
          <a:p>
            <a:endParaRPr lang="pt-PT" baseline="0" dirty="0" smtClean="0"/>
          </a:p>
          <a:p>
            <a:r>
              <a:rPr lang="en-US" b="0" baseline="0" dirty="0" smtClean="0"/>
              <a:t>The first Human Development Report (HDR) of the United Nations Development </a:t>
            </a:r>
            <a:r>
              <a:rPr lang="en-US" b="0" baseline="0" dirty="0" err="1" smtClean="0"/>
              <a:t>Programme</a:t>
            </a:r>
            <a:r>
              <a:rPr lang="en-US" b="0" baseline="0" dirty="0" smtClean="0"/>
              <a:t>(UNDP), released in 1990 (UNDP, 1990), was an</a:t>
            </a:r>
          </a:p>
          <a:p>
            <a:r>
              <a:rPr lang="en-US" b="0" baseline="0" dirty="0" smtClean="0"/>
              <a:t>important document because it reopened the debate on the measurement of development. </a:t>
            </a:r>
            <a:r>
              <a:rPr lang="en-US" sz="1200" b="0" i="0" u="none" strike="noStrike" kern="1200" baseline="0" dirty="0" smtClean="0">
                <a:solidFill>
                  <a:schemeClr val="tx1"/>
                </a:solidFill>
                <a:latin typeface="+mn-lt"/>
                <a:ea typeface="+mn-ea"/>
                <a:cs typeface="+mn-cs"/>
              </a:rPr>
              <a:t>the process of enlarging people’s choices’ , as </a:t>
            </a:r>
            <a:r>
              <a:rPr lang="en-US" sz="1200" b="0" i="0" u="none" strike="noStrike" kern="1200" baseline="0" dirty="0" err="1" smtClean="0">
                <a:solidFill>
                  <a:schemeClr val="tx1"/>
                </a:solidFill>
                <a:latin typeface="+mn-lt"/>
                <a:ea typeface="+mn-ea"/>
                <a:cs typeface="+mn-cs"/>
              </a:rPr>
              <a:t>ecolhas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podem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variair</a:t>
            </a:r>
            <a:r>
              <a:rPr lang="en-US" sz="1200" b="0" i="0" u="none" strike="noStrike" kern="1200" baseline="0" dirty="0" smtClean="0">
                <a:solidFill>
                  <a:schemeClr val="tx1"/>
                </a:solidFill>
                <a:latin typeface="+mn-lt"/>
                <a:ea typeface="+mn-ea"/>
                <a:cs typeface="+mn-cs"/>
              </a:rPr>
              <a:t> , mas em </a:t>
            </a:r>
            <a:r>
              <a:rPr lang="en-US" sz="1200" b="0" i="0" u="none" strike="noStrike" kern="1200" baseline="0" dirty="0" err="1" smtClean="0">
                <a:solidFill>
                  <a:schemeClr val="tx1"/>
                </a:solidFill>
                <a:latin typeface="+mn-lt"/>
                <a:ea typeface="+mn-ea"/>
                <a:cs typeface="+mn-cs"/>
              </a:rPr>
              <a:t>qualquer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tmpo</a:t>
            </a:r>
            <a:r>
              <a:rPr lang="en-US" sz="1200" b="0" i="0" u="none" strike="noStrike" kern="1200" baseline="0" dirty="0" smtClean="0">
                <a:solidFill>
                  <a:schemeClr val="tx1"/>
                </a:solidFill>
                <a:latin typeface="+mn-lt"/>
                <a:ea typeface="+mn-ea"/>
                <a:cs typeface="+mn-cs"/>
              </a:rPr>
              <a:t> e </a:t>
            </a:r>
            <a:r>
              <a:rPr lang="en-US" sz="1200" b="0" i="0" u="none" strike="noStrike" kern="1200" baseline="0" dirty="0" err="1" smtClean="0">
                <a:solidFill>
                  <a:schemeClr val="tx1"/>
                </a:solidFill>
                <a:latin typeface="+mn-lt"/>
                <a:ea typeface="+mn-ea"/>
                <a:cs typeface="+mn-cs"/>
              </a:rPr>
              <a:t>spaço</a:t>
            </a:r>
            <a:r>
              <a:rPr lang="en-US" sz="1200" b="0" i="0" u="none" strike="noStrike" kern="1200" baseline="0" dirty="0" smtClean="0">
                <a:solidFill>
                  <a:schemeClr val="tx1"/>
                </a:solidFill>
                <a:latin typeface="+mn-lt"/>
                <a:ea typeface="+mn-ea"/>
                <a:cs typeface="+mn-cs"/>
              </a:rPr>
              <a:t>… for people to lead a long and healthy life, to</a:t>
            </a:r>
          </a:p>
          <a:p>
            <a:r>
              <a:rPr lang="en-US" sz="1200" b="0" i="0" u="none" strike="noStrike" kern="1200" baseline="0" dirty="0" smtClean="0">
                <a:solidFill>
                  <a:schemeClr val="tx1"/>
                </a:solidFill>
                <a:latin typeface="+mn-lt"/>
                <a:ea typeface="+mn-ea"/>
                <a:cs typeface="+mn-cs"/>
              </a:rPr>
              <a:t>acquire knowledge and have access to resources</a:t>
            </a:r>
          </a:p>
          <a:p>
            <a:r>
              <a:rPr lang="en-US" sz="1200" b="0" i="0" u="none" strike="noStrike" kern="1200" baseline="0" dirty="0" smtClean="0">
                <a:solidFill>
                  <a:schemeClr val="tx1"/>
                </a:solidFill>
                <a:latin typeface="+mn-lt"/>
                <a:ea typeface="+mn-ea"/>
                <a:cs typeface="+mn-cs"/>
              </a:rPr>
              <a:t>for a decent standard of living’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Veja</a:t>
            </a:r>
            <a:r>
              <a:rPr lang="en-US" sz="1200" b="0" i="0" u="none" strike="noStrike" kern="1200" baseline="0" dirty="0" smtClean="0">
                <a:solidFill>
                  <a:schemeClr val="tx1"/>
                </a:solidFill>
                <a:latin typeface="+mn-lt"/>
                <a:ea typeface="+mn-ea"/>
                <a:cs typeface="+mn-cs"/>
              </a:rPr>
              <a:t>-se </a:t>
            </a:r>
            <a:r>
              <a:rPr lang="en-US" sz="1200" b="0" i="0" u="none" strike="noStrike" kern="1200" baseline="0" dirty="0" err="1" smtClean="0">
                <a:solidFill>
                  <a:schemeClr val="tx1"/>
                </a:solidFill>
                <a:latin typeface="+mn-lt"/>
                <a:ea typeface="+mn-ea"/>
                <a:cs typeface="+mn-cs"/>
              </a:rPr>
              <a:t>assim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que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desenvolveimento</a:t>
            </a:r>
            <a:r>
              <a:rPr lang="en-US" sz="1200" b="0" i="0" u="none" strike="noStrike" kern="1200" baseline="0" dirty="0" smtClean="0">
                <a:solidFill>
                  <a:schemeClr val="tx1"/>
                </a:solidFill>
                <a:latin typeface="+mn-lt"/>
                <a:ea typeface="+mn-ea"/>
                <a:cs typeface="+mn-cs"/>
              </a:rPr>
              <a:t> é </a:t>
            </a:r>
            <a:r>
              <a:rPr lang="en-US" sz="1200" b="0" i="0" u="none" strike="noStrike" kern="1200" baseline="0" dirty="0" err="1" smtClean="0">
                <a:solidFill>
                  <a:schemeClr val="tx1"/>
                </a:solidFill>
                <a:latin typeface="+mn-lt"/>
                <a:ea typeface="+mn-ea"/>
                <a:cs typeface="+mn-cs"/>
              </a:rPr>
              <a:t>clarmanete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uma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dimensão</a:t>
            </a:r>
            <a:r>
              <a:rPr lang="en-US" sz="1200" b="0" i="0" u="none" strike="noStrike" kern="1200" baseline="0" dirty="0" smtClean="0">
                <a:solidFill>
                  <a:schemeClr val="tx1"/>
                </a:solidFill>
                <a:latin typeface="+mn-lt"/>
                <a:ea typeface="+mn-ea"/>
                <a:cs typeface="+mn-cs"/>
              </a:rPr>
              <a:t> do </a:t>
            </a:r>
            <a:r>
              <a:rPr lang="en-US" sz="1200" b="0" i="0" u="none" strike="noStrike" kern="1200" baseline="0" dirty="0" err="1" smtClean="0">
                <a:solidFill>
                  <a:schemeClr val="tx1"/>
                </a:solidFill>
                <a:latin typeface="+mn-lt"/>
                <a:ea typeface="+mn-ea"/>
                <a:cs typeface="+mn-cs"/>
              </a:rPr>
              <a:t>crescimento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económico</a:t>
            </a:r>
            <a:r>
              <a:rPr lang="en-US" sz="1200" b="0" i="0" u="none" strike="noStrike" kern="1200" baseline="0" dirty="0" smtClean="0">
                <a:solidFill>
                  <a:schemeClr val="tx1"/>
                </a:solidFill>
                <a:latin typeface="+mn-lt"/>
                <a:ea typeface="+mn-ea"/>
                <a:cs typeface="+mn-cs"/>
              </a:rPr>
              <a:t> e </a:t>
            </a:r>
            <a:r>
              <a:rPr lang="en-US" sz="1200" b="0" i="0" u="none" strike="noStrike" kern="1200" baseline="0" dirty="0" err="1" smtClean="0">
                <a:solidFill>
                  <a:schemeClr val="tx1"/>
                </a:solidFill>
                <a:latin typeface="+mn-lt"/>
                <a:ea typeface="+mn-ea"/>
                <a:cs typeface="+mn-cs"/>
              </a:rPr>
              <a:t>por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sua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vez</a:t>
            </a:r>
            <a:r>
              <a:rPr lang="en-US" sz="1200" b="0" i="0" u="none" strike="noStrike" kern="1200" baseline="0" dirty="0" smtClean="0">
                <a:solidFill>
                  <a:schemeClr val="tx1"/>
                </a:solidFill>
                <a:latin typeface="+mn-lt"/>
                <a:ea typeface="+mn-ea"/>
                <a:cs typeface="+mn-cs"/>
              </a:rPr>
              <a:t>, é </a:t>
            </a:r>
            <a:r>
              <a:rPr lang="en-US" sz="1200" b="0" i="0" u="none" strike="noStrike" kern="1200" baseline="0" dirty="0" err="1" smtClean="0">
                <a:solidFill>
                  <a:schemeClr val="tx1"/>
                </a:solidFill>
                <a:latin typeface="+mn-lt"/>
                <a:ea typeface="+mn-ea"/>
                <a:cs typeface="+mn-cs"/>
              </a:rPr>
              <a:t>inteligivel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aobservabod</a:t>
            </a:r>
            <a:r>
              <a:rPr lang="en-US" sz="1200" b="0" i="0" u="none" strike="noStrike" kern="1200" baseline="0" dirty="0" smtClean="0">
                <a:solidFill>
                  <a:schemeClr val="tx1"/>
                </a:solidFill>
                <a:latin typeface="+mn-lt"/>
                <a:ea typeface="+mn-ea"/>
                <a:cs typeface="+mn-cs"/>
              </a:rPr>
              <a:t> as </a:t>
            </a:r>
            <a:r>
              <a:rPr lang="en-US" sz="1200" b="0" i="0" u="none" strike="noStrike" kern="1200" baseline="0" dirty="0" err="1" smtClean="0">
                <a:solidFill>
                  <a:schemeClr val="tx1"/>
                </a:solidFill>
                <a:latin typeface="+mn-lt"/>
                <a:ea typeface="+mn-ea"/>
                <a:cs typeface="+mn-cs"/>
              </a:rPr>
              <a:t>transformaç</a:t>
            </a:r>
            <a:r>
              <a:rPr lang="en-US" sz="1200" b="0" i="0" u="none" strike="noStrike" kern="1200" baseline="0" dirty="0" smtClean="0">
                <a:solidFill>
                  <a:schemeClr val="tx1"/>
                </a:solidFill>
                <a:latin typeface="+mn-lt"/>
                <a:ea typeface="+mn-ea"/>
                <a:cs typeface="+mn-cs"/>
              </a:rPr>
              <a:t>~º</a:t>
            </a:r>
            <a:r>
              <a:rPr lang="en-US" sz="1200" b="0" i="0" u="none" strike="noStrike" kern="1200" baseline="0" dirty="0" err="1" smtClean="0">
                <a:solidFill>
                  <a:schemeClr val="tx1"/>
                </a:solidFill>
                <a:latin typeface="+mn-lt"/>
                <a:ea typeface="+mn-ea"/>
                <a:cs typeface="+mn-cs"/>
              </a:rPr>
              <a:t>oes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estruturais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que</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deram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primeirmente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nos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pasises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europeus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ocidentais</a:t>
            </a:r>
            <a:r>
              <a:rPr lang="en-US" sz="1200" b="0" i="0" u="none" strike="noStrike" kern="1200" baseline="0" dirty="0" smtClean="0">
                <a:solidFill>
                  <a:schemeClr val="tx1"/>
                </a:solidFill>
                <a:latin typeface="+mn-lt"/>
                <a:ea typeface="+mn-ea"/>
                <a:cs typeface="+mn-cs"/>
              </a:rPr>
              <a:t> e EUA</a:t>
            </a:r>
            <a:endParaRPr lang="pt-PT" b="0" baseline="0" dirty="0" smtClean="0"/>
          </a:p>
        </p:txBody>
      </p:sp>
      <p:sp>
        <p:nvSpPr>
          <p:cNvPr id="4" name="Slide Number Placeholder 3"/>
          <p:cNvSpPr>
            <a:spLocks noGrp="1"/>
          </p:cNvSpPr>
          <p:nvPr>
            <p:ph type="sldNum" sz="quarter" idx="10"/>
          </p:nvPr>
        </p:nvSpPr>
        <p:spPr/>
        <p:txBody>
          <a:bodyPr/>
          <a:lstStyle/>
          <a:p>
            <a:fld id="{550B0E1B-8CD9-4F95-B77B-8A2BDE73114E}" type="slidenum">
              <a:rPr lang="pt-PT" smtClean="0"/>
              <a:t>8</a:t>
            </a:fld>
            <a:endParaRPr lang="pt-PT"/>
          </a:p>
        </p:txBody>
      </p:sp>
    </p:spTree>
    <p:extLst>
      <p:ext uri="{BB962C8B-B14F-4D97-AF65-F5344CB8AC3E}">
        <p14:creationId xmlns:p14="http://schemas.microsoft.com/office/powerpoint/2010/main" val="1373447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550B0E1B-8CD9-4F95-B77B-8A2BDE73114E}" type="slidenum">
              <a:rPr lang="pt-PT" smtClean="0"/>
              <a:t>9</a:t>
            </a:fld>
            <a:endParaRPr lang="pt-PT"/>
          </a:p>
        </p:txBody>
      </p:sp>
    </p:spTree>
    <p:extLst>
      <p:ext uri="{BB962C8B-B14F-4D97-AF65-F5344CB8AC3E}">
        <p14:creationId xmlns:p14="http://schemas.microsoft.com/office/powerpoint/2010/main" val="3557951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B8CDC5-28A9-4884-A88B-63EE89724235}" type="datetimeFigureOut">
              <a:rPr lang="pt-PT" smtClean="0"/>
              <a:t>25-11-2015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E105AC5F-257B-4C3A-BD06-508396FB8A00}" type="slidenum">
              <a:rPr lang="pt-PT" smtClean="0"/>
              <a:t>‹#›</a:t>
            </a:fld>
            <a:endParaRPr lang="pt-PT"/>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8CDC5-28A9-4884-A88B-63EE89724235}" type="datetimeFigureOut">
              <a:rPr lang="pt-PT" smtClean="0"/>
              <a:t>25-11-2015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E105AC5F-257B-4C3A-BD06-508396FB8A00}" type="slidenum">
              <a:rPr lang="pt-PT" smtClean="0"/>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B8CDC5-28A9-4884-A88B-63EE89724235}" type="datetimeFigureOut">
              <a:rPr lang="pt-PT" smtClean="0"/>
              <a:t>25-11-2015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E105AC5F-257B-4C3A-BD06-508396FB8A00}" type="slidenum">
              <a:rPr lang="pt-PT" smtClean="0"/>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8CDC5-28A9-4884-A88B-63EE89724235}" type="datetimeFigureOut">
              <a:rPr lang="pt-PT" smtClean="0"/>
              <a:t>25-11-2015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E105AC5F-257B-4C3A-BD06-508396FB8A00}" type="slidenum">
              <a:rPr lang="pt-PT" smtClean="0"/>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B8CDC5-28A9-4884-A88B-63EE89724235}" type="datetimeFigureOut">
              <a:rPr lang="pt-PT" smtClean="0"/>
              <a:t>25-11-2015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E105AC5F-257B-4C3A-BD06-508396FB8A00}" type="slidenum">
              <a:rPr lang="pt-PT" smtClean="0"/>
              <a:t>‹#›</a:t>
            </a:fld>
            <a:endParaRPr lang="pt-PT"/>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B8CDC5-28A9-4884-A88B-63EE89724235}" type="datetimeFigureOut">
              <a:rPr lang="pt-PT" smtClean="0"/>
              <a:t>25-11-2015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E105AC5F-257B-4C3A-BD06-508396FB8A00}" type="slidenum">
              <a:rPr lang="pt-PT" smtClean="0"/>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B8CDC5-28A9-4884-A88B-63EE89724235}" type="datetimeFigureOut">
              <a:rPr lang="pt-PT" smtClean="0"/>
              <a:t>25-11-2015</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E105AC5F-257B-4C3A-BD06-508396FB8A00}" type="slidenum">
              <a:rPr lang="pt-PT" smtClean="0"/>
              <a:t>‹#›</a:t>
            </a:fld>
            <a:endParaRPr lang="pt-PT"/>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B8CDC5-28A9-4884-A88B-63EE89724235}" type="datetimeFigureOut">
              <a:rPr lang="pt-PT" smtClean="0"/>
              <a:t>25-11-2015</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E105AC5F-257B-4C3A-BD06-508396FB8A00}" type="slidenum">
              <a:rPr lang="pt-PT" smtClean="0"/>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8CDC5-28A9-4884-A88B-63EE89724235}" type="datetimeFigureOut">
              <a:rPr lang="pt-PT" smtClean="0"/>
              <a:t>25-11-2015</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E105AC5F-257B-4C3A-BD06-508396FB8A00}" type="slidenum">
              <a:rPr lang="pt-PT" smtClean="0"/>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B8CDC5-28A9-4884-A88B-63EE89724235}" type="datetimeFigureOut">
              <a:rPr lang="pt-PT" smtClean="0"/>
              <a:t>25-11-2015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E105AC5F-257B-4C3A-BD06-508396FB8A00}" type="slidenum">
              <a:rPr lang="pt-PT" smtClean="0"/>
              <a:t>‹#›</a:t>
            </a:fld>
            <a:endParaRPr lang="pt-PT"/>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B8CDC5-28A9-4884-A88B-63EE89724235}" type="datetimeFigureOut">
              <a:rPr lang="pt-PT" smtClean="0"/>
              <a:t>25-11-2015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E105AC5F-257B-4C3A-BD06-508396FB8A00}" type="slidenum">
              <a:rPr lang="pt-PT" smtClean="0"/>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6B8CDC5-28A9-4884-A88B-63EE89724235}" type="datetimeFigureOut">
              <a:rPr lang="pt-PT" smtClean="0"/>
              <a:t>25-11-2015</a:t>
            </a:fld>
            <a:endParaRPr lang="pt-PT"/>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pt-PT"/>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105AC5F-257B-4C3A-BD06-508396FB8A0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pge.ufrgs.br/giacomo/arquivos/eco02237/acemoglu-2007.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Legatum#cite_note-1"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en.wikipedia.org/wiki/Legatum_Prosperity_Inde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smtClean="0"/>
              <a:t>Aula 11- Instituições e desenvolvimento: quadros teóricos de análise</a:t>
            </a:r>
            <a:endParaRPr lang="pt-PT" dirty="0"/>
          </a:p>
        </p:txBody>
      </p:sp>
      <p:sp>
        <p:nvSpPr>
          <p:cNvPr id="3" name="Content Placeholder 2"/>
          <p:cNvSpPr>
            <a:spLocks noGrp="1"/>
          </p:cNvSpPr>
          <p:nvPr>
            <p:ph idx="1"/>
          </p:nvPr>
        </p:nvSpPr>
        <p:spPr>
          <a:xfrm>
            <a:off x="467544" y="1556792"/>
            <a:ext cx="8229600" cy="4876800"/>
          </a:xfrm>
        </p:spPr>
        <p:txBody>
          <a:bodyPr>
            <a:normAutofit/>
          </a:bodyPr>
          <a:lstStyle/>
          <a:p>
            <a:r>
              <a:rPr lang="pt-PT" dirty="0" smtClean="0"/>
              <a:t>1- Crescimento económico e desenvolvimento: </a:t>
            </a:r>
          </a:p>
          <a:p>
            <a:r>
              <a:rPr lang="pt-PT" dirty="0" smtClean="0"/>
              <a:t>1.1- As questões nucleares </a:t>
            </a:r>
          </a:p>
          <a:p>
            <a:r>
              <a:rPr lang="pt-PT" dirty="0" smtClean="0"/>
              <a:t>1.2- A evolução das explicações e das recomendações de política económica </a:t>
            </a:r>
          </a:p>
          <a:p>
            <a:r>
              <a:rPr lang="pt-PT" dirty="0" smtClean="0"/>
              <a:t>2- A afirmação das análises institucionalistas.</a:t>
            </a:r>
          </a:p>
          <a:p>
            <a:r>
              <a:rPr lang="pt-PT" dirty="0" smtClean="0"/>
              <a:t>3- Economia e Desenvolvimento : o mundo visto através de indicadores</a:t>
            </a:r>
          </a:p>
        </p:txBody>
      </p:sp>
    </p:spTree>
    <p:extLst>
      <p:ext uri="{BB962C8B-B14F-4D97-AF65-F5344CB8AC3E}">
        <p14:creationId xmlns:p14="http://schemas.microsoft.com/office/powerpoint/2010/main" val="3407257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1.2- </a:t>
            </a:r>
            <a:r>
              <a:rPr lang="pt-PT" dirty="0" smtClean="0"/>
              <a:t>A evolução das recomendações </a:t>
            </a:r>
            <a:r>
              <a:rPr lang="pt-PT" dirty="0"/>
              <a:t/>
            </a:r>
            <a:br>
              <a:rPr lang="pt-PT" dirty="0"/>
            </a:br>
            <a:endParaRPr lang="pt-PT" dirty="0"/>
          </a:p>
        </p:txBody>
      </p:sp>
      <p:sp>
        <p:nvSpPr>
          <p:cNvPr id="3" name="Content Placeholder 2"/>
          <p:cNvSpPr>
            <a:spLocks noGrp="1"/>
          </p:cNvSpPr>
          <p:nvPr>
            <p:ph idx="1"/>
          </p:nvPr>
        </p:nvSpPr>
        <p:spPr/>
        <p:txBody>
          <a:bodyPr>
            <a:normAutofit lnSpcReduction="10000"/>
          </a:bodyPr>
          <a:lstStyle/>
          <a:p>
            <a:r>
              <a:rPr lang="pt-PT" dirty="0" smtClean="0"/>
              <a:t>As “etapas” da teoria económica para os problemas do “não desenvolvimento” prenderam-se com o princípio analítico elementar “</a:t>
            </a:r>
            <a:r>
              <a:rPr lang="pt-PT" dirty="0" err="1" smtClean="0"/>
              <a:t>keep</a:t>
            </a:r>
            <a:r>
              <a:rPr lang="pt-PT" dirty="0" smtClean="0"/>
              <a:t> </a:t>
            </a:r>
            <a:r>
              <a:rPr lang="pt-PT" dirty="0" err="1" smtClean="0"/>
              <a:t>it</a:t>
            </a:r>
            <a:r>
              <a:rPr lang="pt-PT" dirty="0" smtClean="0"/>
              <a:t> </a:t>
            </a:r>
            <a:r>
              <a:rPr lang="pt-PT" dirty="0" err="1" smtClean="0"/>
              <a:t>simple</a:t>
            </a:r>
            <a:r>
              <a:rPr lang="pt-PT" dirty="0" smtClean="0"/>
              <a:t>, </a:t>
            </a:r>
            <a:r>
              <a:rPr lang="pt-PT" dirty="0" err="1" smtClean="0"/>
              <a:t>stupid</a:t>
            </a:r>
            <a:r>
              <a:rPr lang="pt-PT" dirty="0" smtClean="0"/>
              <a:t>” – (KISS)</a:t>
            </a:r>
            <a:r>
              <a:rPr lang="pt-PT" dirty="0"/>
              <a:t> </a:t>
            </a:r>
            <a:r>
              <a:rPr lang="pt-PT" dirty="0" smtClean="0"/>
              <a:t>- qualquer </a:t>
            </a:r>
            <a:r>
              <a:rPr lang="pt-PT" dirty="0"/>
              <a:t>explicação </a:t>
            </a:r>
            <a:r>
              <a:rPr lang="pt-PT" dirty="0" smtClean="0"/>
              <a:t>deve </a:t>
            </a:r>
            <a:r>
              <a:rPr lang="pt-PT" dirty="0"/>
              <a:t>ser simples e potencialmente </a:t>
            </a:r>
            <a:r>
              <a:rPr lang="pt-PT" dirty="0" smtClean="0"/>
              <a:t>universal.</a:t>
            </a:r>
            <a:endParaRPr lang="pt-PT" dirty="0"/>
          </a:p>
          <a:p>
            <a:r>
              <a:rPr lang="pt-PT" dirty="0" smtClean="0"/>
              <a:t>Teorias baseadas numa causalidade única - identificação do “Factor X”. Assume-se que atraso se deve a constrangimentos no “factor X”. Bastará remover esses constrangimentos e o desenvolvimento ocorre.</a:t>
            </a:r>
          </a:p>
          <a:p>
            <a:r>
              <a:rPr lang="pt-PT" dirty="0" smtClean="0"/>
              <a:t>A evolução da teoria prende-se com o reconhecimento de diferentes “Factor X”, em parte por evolução da própria ciência económica, ao ser informada por casos empíricos.</a:t>
            </a:r>
            <a:endParaRPr lang="pt-PT" dirty="0"/>
          </a:p>
        </p:txBody>
      </p:sp>
    </p:spTree>
    <p:extLst>
      <p:ext uri="{BB962C8B-B14F-4D97-AF65-F5344CB8AC3E}">
        <p14:creationId xmlns:p14="http://schemas.microsoft.com/office/powerpoint/2010/main" val="535584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pt-PT" dirty="0" smtClean="0"/>
              <a:t>1ª etapa - (1940-1970) - formação de capital e intervenção do Estado</a:t>
            </a:r>
          </a:p>
          <a:p>
            <a:r>
              <a:rPr lang="pt-PT" dirty="0" smtClean="0"/>
              <a:t>2ª etapa – (1958-1965) – </a:t>
            </a:r>
            <a:r>
              <a:rPr lang="pt-PT" dirty="0" err="1" smtClean="0"/>
              <a:t>empreendorismo</a:t>
            </a:r>
            <a:r>
              <a:rPr lang="pt-PT" dirty="0" smtClean="0"/>
              <a:t> deve promover a industrialização; fase de politicas económicas que favorecem com taxas de remuneração “artificiais” o investimento privado – industrias de capital intensivo</a:t>
            </a:r>
          </a:p>
          <a:p>
            <a:r>
              <a:rPr lang="pt-PT" dirty="0" smtClean="0"/>
              <a:t>3ª etapa (1970) – baseia-se na correcção e debates sobre problemas evidenciados  pelas etapas 1 e 2, essencialmente decorrentes da distribuição (remuneração de factores e preços) e de urbanização crescente sem desenvolvimento. </a:t>
            </a:r>
          </a:p>
        </p:txBody>
      </p:sp>
      <p:sp>
        <p:nvSpPr>
          <p:cNvPr id="4" name="Title 1"/>
          <p:cNvSpPr>
            <a:spLocks noGrp="1"/>
          </p:cNvSpPr>
          <p:nvPr>
            <p:ph type="title"/>
          </p:nvPr>
        </p:nvSpPr>
        <p:spPr/>
        <p:txBody>
          <a:bodyPr>
            <a:normAutofit fontScale="90000"/>
          </a:bodyPr>
          <a:lstStyle/>
          <a:p>
            <a:r>
              <a:rPr lang="pt-PT" dirty="0"/>
              <a:t/>
            </a:r>
            <a:br>
              <a:rPr lang="pt-PT" dirty="0"/>
            </a:br>
            <a:endParaRPr lang="pt-PT" dirty="0"/>
          </a:p>
        </p:txBody>
      </p:sp>
      <p:sp>
        <p:nvSpPr>
          <p:cNvPr id="5" name="Title 1"/>
          <p:cNvSpPr txBox="1">
            <a:spLocks/>
          </p:cNvSpPr>
          <p:nvPr/>
        </p:nvSpPr>
        <p:spPr>
          <a:xfrm>
            <a:off x="609600" y="685800"/>
            <a:ext cx="8229600" cy="990600"/>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pt-PT" smtClean="0"/>
              <a:t>1.2- A evolução das recomendações </a:t>
            </a:r>
            <a:br>
              <a:rPr lang="pt-PT" smtClean="0"/>
            </a:br>
            <a:endParaRPr lang="pt-PT" dirty="0"/>
          </a:p>
        </p:txBody>
      </p:sp>
    </p:spTree>
    <p:extLst>
      <p:ext uri="{BB962C8B-B14F-4D97-AF65-F5344CB8AC3E}">
        <p14:creationId xmlns:p14="http://schemas.microsoft.com/office/powerpoint/2010/main" val="3809648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pt-PT" dirty="0" smtClean="0"/>
              <a:t>4ª etapa – 1980 – o chamado Consenso de Washington – “</a:t>
            </a:r>
            <a:r>
              <a:rPr lang="pt-PT" i="1" dirty="0" err="1" smtClean="0"/>
              <a:t>promote</a:t>
            </a:r>
            <a:r>
              <a:rPr lang="pt-PT" i="1" dirty="0" smtClean="0"/>
              <a:t> </a:t>
            </a:r>
            <a:r>
              <a:rPr lang="pt-PT" i="1" dirty="0" err="1" smtClean="0"/>
              <a:t>sound</a:t>
            </a:r>
            <a:r>
              <a:rPr lang="pt-PT" i="1" dirty="0" smtClean="0"/>
              <a:t> </a:t>
            </a:r>
            <a:r>
              <a:rPr lang="pt-PT" i="1" dirty="0" err="1" smtClean="0"/>
              <a:t>money</a:t>
            </a:r>
            <a:r>
              <a:rPr lang="pt-PT" i="1" dirty="0" smtClean="0"/>
              <a:t> </a:t>
            </a:r>
            <a:r>
              <a:rPr lang="pt-PT" i="1" dirty="0" err="1" smtClean="0"/>
              <a:t>and</a:t>
            </a:r>
            <a:r>
              <a:rPr lang="pt-PT" i="1" dirty="0" smtClean="0"/>
              <a:t> free </a:t>
            </a:r>
            <a:r>
              <a:rPr lang="pt-PT" i="1" dirty="0" err="1" smtClean="0"/>
              <a:t>trade</a:t>
            </a:r>
            <a:r>
              <a:rPr lang="pt-PT" i="1" dirty="0" smtClean="0"/>
              <a:t>, free </a:t>
            </a:r>
            <a:r>
              <a:rPr lang="pt-PT" i="1" dirty="0" err="1" smtClean="0"/>
              <a:t>up</a:t>
            </a:r>
            <a:r>
              <a:rPr lang="pt-PT" i="1" dirty="0" smtClean="0"/>
              <a:t> </a:t>
            </a:r>
            <a:r>
              <a:rPr lang="pt-PT" i="1" dirty="0" err="1" smtClean="0"/>
              <a:t>domestic</a:t>
            </a:r>
            <a:r>
              <a:rPr lang="pt-PT" i="1" dirty="0" smtClean="0"/>
              <a:t> </a:t>
            </a:r>
            <a:r>
              <a:rPr lang="pt-PT" i="1" dirty="0" err="1" smtClean="0"/>
              <a:t>markets</a:t>
            </a:r>
            <a:r>
              <a:rPr lang="pt-PT" i="1" dirty="0" smtClean="0"/>
              <a:t>, </a:t>
            </a:r>
            <a:r>
              <a:rPr lang="pt-PT" i="1" dirty="0" err="1" smtClean="0"/>
              <a:t>and</a:t>
            </a:r>
            <a:r>
              <a:rPr lang="pt-PT" i="1" dirty="0" smtClean="0"/>
              <a:t> </a:t>
            </a:r>
            <a:r>
              <a:rPr lang="pt-PT" i="1" dirty="0" err="1" smtClean="0"/>
              <a:t>encourage</a:t>
            </a:r>
            <a:r>
              <a:rPr lang="pt-PT" i="1" dirty="0" smtClean="0"/>
              <a:t> </a:t>
            </a:r>
            <a:r>
              <a:rPr lang="pt-PT" i="1" dirty="0" err="1" smtClean="0"/>
              <a:t>policymakers</a:t>
            </a:r>
            <a:r>
              <a:rPr lang="pt-PT" i="1" dirty="0" smtClean="0"/>
              <a:t> to </a:t>
            </a:r>
            <a:r>
              <a:rPr lang="pt-PT" i="1" dirty="0" err="1" smtClean="0"/>
              <a:t>go</a:t>
            </a:r>
            <a:r>
              <a:rPr lang="pt-PT" i="1" dirty="0" smtClean="0"/>
              <a:t> </a:t>
            </a:r>
            <a:r>
              <a:rPr lang="pt-PT" i="1" dirty="0" err="1" smtClean="0"/>
              <a:t>home</a:t>
            </a:r>
            <a:r>
              <a:rPr lang="pt-PT" i="1" dirty="0" smtClean="0"/>
              <a:t> </a:t>
            </a:r>
            <a:r>
              <a:rPr lang="pt-PT" i="1" dirty="0" err="1" smtClean="0"/>
              <a:t>early</a:t>
            </a:r>
            <a:r>
              <a:rPr lang="pt-PT" i="1" dirty="0" smtClean="0"/>
              <a:t> </a:t>
            </a:r>
            <a:r>
              <a:rPr lang="pt-PT" i="1" dirty="0" err="1" smtClean="0"/>
              <a:t>and</a:t>
            </a:r>
            <a:r>
              <a:rPr lang="pt-PT" i="1" dirty="0" smtClean="0"/>
              <a:t> stop </a:t>
            </a:r>
            <a:r>
              <a:rPr lang="pt-PT" i="1" dirty="0" err="1" smtClean="0"/>
              <a:t>interfering</a:t>
            </a:r>
            <a:r>
              <a:rPr lang="pt-PT" i="1" dirty="0" smtClean="0"/>
              <a:t>” </a:t>
            </a:r>
            <a:r>
              <a:rPr lang="pt-PT" dirty="0" smtClean="0"/>
              <a:t>(</a:t>
            </a:r>
            <a:r>
              <a:rPr lang="pt-PT" dirty="0" err="1" smtClean="0"/>
              <a:t>Stiglitz</a:t>
            </a:r>
            <a:r>
              <a:rPr lang="pt-PT" dirty="0" smtClean="0"/>
              <a:t> </a:t>
            </a:r>
            <a:r>
              <a:rPr lang="pt-PT" dirty="0" err="1" smtClean="0"/>
              <a:t>and</a:t>
            </a:r>
            <a:r>
              <a:rPr lang="pt-PT" dirty="0" smtClean="0"/>
              <a:t> </a:t>
            </a:r>
            <a:r>
              <a:rPr lang="pt-PT" dirty="0" err="1" smtClean="0"/>
              <a:t>Meier</a:t>
            </a:r>
            <a:r>
              <a:rPr lang="pt-PT" dirty="0" smtClean="0"/>
              <a:t>, 2000, p. 136) </a:t>
            </a:r>
          </a:p>
          <a:p>
            <a:pPr marL="0" indent="0">
              <a:buNone/>
            </a:pPr>
            <a:r>
              <a:rPr lang="pt-PT" dirty="0" smtClean="0"/>
              <a:t>	O comércio </a:t>
            </a:r>
            <a:r>
              <a:rPr lang="pt-PT" dirty="0"/>
              <a:t>internacional </a:t>
            </a:r>
            <a:r>
              <a:rPr lang="pt-PT" dirty="0" smtClean="0"/>
              <a:t>é o “deus </a:t>
            </a:r>
            <a:r>
              <a:rPr lang="pt-PT" dirty="0" err="1" smtClean="0"/>
              <a:t>ex</a:t>
            </a:r>
            <a:r>
              <a:rPr lang="pt-PT" dirty="0" smtClean="0"/>
              <a:t> </a:t>
            </a:r>
            <a:r>
              <a:rPr lang="pt-PT" dirty="0" err="1" smtClean="0"/>
              <a:t>machina</a:t>
            </a:r>
            <a:r>
              <a:rPr lang="pt-PT" dirty="0" smtClean="0"/>
              <a:t>” que 	substitui o Estado; o papel do Estado residiria em 	abolir as barreiras à integração económica.</a:t>
            </a:r>
          </a:p>
          <a:p>
            <a:r>
              <a:rPr lang="pt-PT" dirty="0" smtClean="0"/>
              <a:t>5ª etapa - 1980 – compagina-se com os pressupostos liberalizadores e assenta no princípio de que mecanismos de regulação abrem as portas a intervenções discricionárias –  problemas de </a:t>
            </a:r>
            <a:r>
              <a:rPr lang="pt-PT" dirty="0" err="1" smtClean="0"/>
              <a:t>rent</a:t>
            </a:r>
            <a:r>
              <a:rPr lang="pt-PT" dirty="0" smtClean="0"/>
              <a:t> </a:t>
            </a:r>
            <a:r>
              <a:rPr lang="pt-PT" dirty="0" err="1" smtClean="0"/>
              <a:t>seeking</a:t>
            </a:r>
            <a:endParaRPr lang="pt-PT" dirty="0" smtClean="0"/>
          </a:p>
          <a:p>
            <a:r>
              <a:rPr lang="pt-PT" dirty="0"/>
              <a:t>6ª etapa (1990…) – capital humano é o factor X. O Estado é necessário para aumentar o capital </a:t>
            </a:r>
            <a:r>
              <a:rPr lang="pt-PT" dirty="0" smtClean="0"/>
              <a:t>humano</a:t>
            </a:r>
          </a:p>
          <a:p>
            <a:r>
              <a:rPr lang="en-US" dirty="0" smtClean="0"/>
              <a:t>7ª </a:t>
            </a:r>
            <a:r>
              <a:rPr lang="en-US" dirty="0" err="1" smtClean="0"/>
              <a:t>etapa</a:t>
            </a:r>
            <a:r>
              <a:rPr lang="en-US" dirty="0" smtClean="0"/>
              <a:t> (2004) – O </a:t>
            </a:r>
            <a:r>
              <a:rPr lang="en-US" dirty="0" err="1" smtClean="0"/>
              <a:t>relatório</a:t>
            </a:r>
            <a:r>
              <a:rPr lang="en-US" dirty="0" smtClean="0"/>
              <a:t> do Banco Mundial </a:t>
            </a:r>
            <a:r>
              <a:rPr lang="en-US" dirty="0" err="1" smtClean="0"/>
              <a:t>reconhece</a:t>
            </a:r>
            <a:r>
              <a:rPr lang="en-US" dirty="0" smtClean="0"/>
              <a:t> que o </a:t>
            </a:r>
            <a:r>
              <a:rPr lang="en-US" dirty="0" err="1" smtClean="0"/>
              <a:t>mercado</a:t>
            </a:r>
            <a:r>
              <a:rPr lang="en-US" dirty="0" smtClean="0"/>
              <a:t> </a:t>
            </a:r>
            <a:r>
              <a:rPr lang="en-US" dirty="0" err="1" smtClean="0"/>
              <a:t>precisa</a:t>
            </a:r>
            <a:r>
              <a:rPr lang="en-US" dirty="0" smtClean="0"/>
              <a:t> de </a:t>
            </a:r>
            <a:r>
              <a:rPr lang="en-US" dirty="0" err="1" smtClean="0"/>
              <a:t>instituições</a:t>
            </a:r>
            <a:r>
              <a:rPr lang="en-US" dirty="0" smtClean="0"/>
              <a:t> </a:t>
            </a:r>
            <a:r>
              <a:rPr lang="en-US" dirty="0" err="1" smtClean="0"/>
              <a:t>específicas</a:t>
            </a:r>
            <a:r>
              <a:rPr lang="en-US" dirty="0" smtClean="0"/>
              <a:t>. O factor X </a:t>
            </a:r>
            <a:r>
              <a:rPr lang="en-US" dirty="0" err="1" smtClean="0"/>
              <a:t>transfere</a:t>
            </a:r>
            <a:r>
              <a:rPr lang="en-US" dirty="0" smtClean="0"/>
              <a:t>-se para as </a:t>
            </a:r>
            <a:r>
              <a:rPr lang="en-US" dirty="0" err="1" smtClean="0"/>
              <a:t>instituições</a:t>
            </a:r>
            <a:r>
              <a:rPr lang="en-US" dirty="0" smtClean="0"/>
              <a:t> e </a:t>
            </a:r>
            <a:r>
              <a:rPr lang="en-US" dirty="0" err="1" smtClean="0"/>
              <a:t>custos</a:t>
            </a:r>
            <a:r>
              <a:rPr lang="en-US" dirty="0" smtClean="0"/>
              <a:t> de </a:t>
            </a:r>
            <a:r>
              <a:rPr lang="en-US" dirty="0" err="1" smtClean="0"/>
              <a:t>transacção</a:t>
            </a:r>
            <a:endParaRPr lang="pt-PT" dirty="0"/>
          </a:p>
          <a:p>
            <a:endParaRPr lang="pt-PT" dirty="0"/>
          </a:p>
        </p:txBody>
      </p:sp>
      <p:sp>
        <p:nvSpPr>
          <p:cNvPr id="5" name="Title 1"/>
          <p:cNvSpPr>
            <a:spLocks noGrp="1"/>
          </p:cNvSpPr>
          <p:nvPr>
            <p:ph type="title"/>
          </p:nvPr>
        </p:nvSpPr>
        <p:spPr/>
        <p:txBody>
          <a:bodyPr>
            <a:normAutofit fontScale="90000"/>
          </a:bodyPr>
          <a:lstStyle/>
          <a:p>
            <a:r>
              <a:rPr lang="pt-PT" dirty="0"/>
              <a:t>1.2- </a:t>
            </a:r>
            <a:r>
              <a:rPr lang="pt-PT" dirty="0" smtClean="0"/>
              <a:t>A evolução das recomendações </a:t>
            </a:r>
            <a:r>
              <a:rPr lang="pt-PT" dirty="0"/>
              <a:t/>
            </a:r>
            <a:br>
              <a:rPr lang="pt-PT" dirty="0"/>
            </a:br>
            <a:endParaRPr lang="pt-PT" dirty="0"/>
          </a:p>
        </p:txBody>
      </p:sp>
    </p:spTree>
    <p:extLst>
      <p:ext uri="{BB962C8B-B14F-4D97-AF65-F5344CB8AC3E}">
        <p14:creationId xmlns:p14="http://schemas.microsoft.com/office/powerpoint/2010/main" val="969366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pt-PT" dirty="0"/>
              <a:t>7ª etapa -… o </a:t>
            </a:r>
            <a:r>
              <a:rPr lang="pt-PT" dirty="0" smtClean="0"/>
              <a:t>consenso </a:t>
            </a:r>
            <a:r>
              <a:rPr lang="pt-PT" dirty="0"/>
              <a:t>na economia é de que o Estado tem um papel </a:t>
            </a:r>
            <a:r>
              <a:rPr lang="pt-PT" dirty="0" smtClean="0"/>
              <a:t>: </a:t>
            </a:r>
            <a:r>
              <a:rPr lang="pt-PT" dirty="0"/>
              <a:t>o de criar as condições ao  desenvolvimento . </a:t>
            </a:r>
          </a:p>
          <a:p>
            <a:pPr marL="0" indent="0">
              <a:buNone/>
            </a:pPr>
            <a:r>
              <a:rPr lang="pt-PT" dirty="0" smtClean="0"/>
              <a:t>. Reconhecimento de que as instituições  económicas importam – “</a:t>
            </a:r>
            <a:r>
              <a:rPr lang="pt-PT" dirty="0" err="1" smtClean="0"/>
              <a:t>The</a:t>
            </a:r>
            <a:r>
              <a:rPr lang="pt-PT" dirty="0" smtClean="0"/>
              <a:t> </a:t>
            </a:r>
            <a:r>
              <a:rPr lang="pt-PT" dirty="0" err="1" smtClean="0"/>
              <a:t>answer</a:t>
            </a:r>
            <a:r>
              <a:rPr lang="pt-PT" dirty="0" smtClean="0"/>
              <a:t> </a:t>
            </a:r>
            <a:r>
              <a:rPr lang="pt-PT" dirty="0" err="1" smtClean="0"/>
              <a:t>that</a:t>
            </a:r>
            <a:r>
              <a:rPr lang="pt-PT" dirty="0" smtClean="0"/>
              <a:t> </a:t>
            </a:r>
            <a:r>
              <a:rPr lang="pt-PT" dirty="0" err="1" smtClean="0"/>
              <a:t>is</a:t>
            </a:r>
            <a:r>
              <a:rPr lang="pt-PT" dirty="0" smtClean="0"/>
              <a:t> </a:t>
            </a:r>
            <a:r>
              <a:rPr lang="pt-PT" dirty="0" err="1" smtClean="0"/>
              <a:t>now</a:t>
            </a:r>
            <a:r>
              <a:rPr lang="pt-PT" dirty="0" smtClean="0"/>
              <a:t> </a:t>
            </a:r>
            <a:r>
              <a:rPr lang="pt-PT" dirty="0" err="1" smtClean="0"/>
              <a:t>acceptable</a:t>
            </a:r>
            <a:r>
              <a:rPr lang="pt-PT" dirty="0" smtClean="0"/>
              <a:t> </a:t>
            </a:r>
            <a:r>
              <a:rPr lang="pt-PT" dirty="0" err="1" smtClean="0"/>
              <a:t>is</a:t>
            </a:r>
            <a:r>
              <a:rPr lang="pt-PT" dirty="0" smtClean="0"/>
              <a:t> </a:t>
            </a:r>
            <a:r>
              <a:rPr lang="pt-PT" dirty="0" err="1" smtClean="0"/>
              <a:t>that</a:t>
            </a:r>
            <a:r>
              <a:rPr lang="pt-PT" dirty="0" smtClean="0"/>
              <a:t> secure </a:t>
            </a:r>
            <a:r>
              <a:rPr lang="pt-PT" dirty="0" err="1" smtClean="0"/>
              <a:t>and</a:t>
            </a:r>
            <a:r>
              <a:rPr lang="pt-PT" dirty="0" smtClean="0"/>
              <a:t> </a:t>
            </a:r>
            <a:r>
              <a:rPr lang="pt-PT" dirty="0" err="1" smtClean="0"/>
              <a:t>enforceable</a:t>
            </a:r>
            <a:r>
              <a:rPr lang="pt-PT" dirty="0" smtClean="0"/>
              <a:t> </a:t>
            </a:r>
            <a:r>
              <a:rPr lang="pt-PT" dirty="0" err="1" smtClean="0"/>
              <a:t>property</a:t>
            </a:r>
            <a:r>
              <a:rPr lang="pt-PT" dirty="0" smtClean="0"/>
              <a:t> </a:t>
            </a:r>
            <a:r>
              <a:rPr lang="pt-PT" dirty="0" err="1" smtClean="0"/>
              <a:t>rights</a:t>
            </a:r>
            <a:r>
              <a:rPr lang="pt-PT" dirty="0" smtClean="0"/>
              <a:t> are </a:t>
            </a:r>
            <a:r>
              <a:rPr lang="pt-PT" dirty="0" err="1" smtClean="0"/>
              <a:t>the</a:t>
            </a:r>
            <a:r>
              <a:rPr lang="pt-PT" dirty="0" smtClean="0"/>
              <a:t> </a:t>
            </a:r>
            <a:r>
              <a:rPr lang="pt-PT" dirty="0" err="1" smtClean="0"/>
              <a:t>lifeblood</a:t>
            </a:r>
            <a:r>
              <a:rPr lang="pt-PT" dirty="0" smtClean="0"/>
              <a:t> </a:t>
            </a:r>
            <a:r>
              <a:rPr lang="pt-PT" dirty="0" err="1" smtClean="0"/>
              <a:t>of</a:t>
            </a:r>
            <a:r>
              <a:rPr lang="pt-PT" dirty="0" smtClean="0"/>
              <a:t> </a:t>
            </a:r>
            <a:r>
              <a:rPr lang="pt-PT" dirty="0" err="1" smtClean="0"/>
              <a:t>an</a:t>
            </a:r>
            <a:r>
              <a:rPr lang="pt-PT" dirty="0" smtClean="0"/>
              <a:t> </a:t>
            </a:r>
            <a:r>
              <a:rPr lang="pt-PT" dirty="0" err="1" smtClean="0"/>
              <a:t>efficient</a:t>
            </a:r>
            <a:r>
              <a:rPr lang="pt-PT" dirty="0" smtClean="0"/>
              <a:t> free-</a:t>
            </a:r>
            <a:r>
              <a:rPr lang="pt-PT" dirty="0" err="1" smtClean="0"/>
              <a:t>market</a:t>
            </a:r>
            <a:r>
              <a:rPr lang="pt-PT" dirty="0" smtClean="0"/>
              <a:t> </a:t>
            </a:r>
            <a:r>
              <a:rPr lang="pt-PT" dirty="0" err="1" smtClean="0"/>
              <a:t>economy</a:t>
            </a:r>
            <a:r>
              <a:rPr lang="pt-PT" dirty="0" smtClean="0"/>
              <a:t>” (</a:t>
            </a:r>
            <a:r>
              <a:rPr lang="pt-PT" dirty="0" err="1" smtClean="0"/>
              <a:t>Stiglitz</a:t>
            </a:r>
            <a:r>
              <a:rPr lang="pt-PT" dirty="0" smtClean="0"/>
              <a:t> 2000, p. 230)</a:t>
            </a:r>
            <a:endParaRPr lang="pt-PT" dirty="0"/>
          </a:p>
          <a:p>
            <a:endParaRPr lang="pt-PT" dirty="0"/>
          </a:p>
          <a:p>
            <a:endParaRPr lang="pt-PT" dirty="0"/>
          </a:p>
        </p:txBody>
      </p:sp>
      <p:sp>
        <p:nvSpPr>
          <p:cNvPr id="5" name="Title 1"/>
          <p:cNvSpPr>
            <a:spLocks noGrp="1"/>
          </p:cNvSpPr>
          <p:nvPr>
            <p:ph type="title"/>
          </p:nvPr>
        </p:nvSpPr>
        <p:spPr/>
        <p:txBody>
          <a:bodyPr>
            <a:normAutofit fontScale="90000"/>
          </a:bodyPr>
          <a:lstStyle/>
          <a:p>
            <a:r>
              <a:rPr lang="pt-PT" dirty="0"/>
              <a:t>1.2- </a:t>
            </a:r>
            <a:r>
              <a:rPr lang="pt-PT" dirty="0" smtClean="0"/>
              <a:t>A evolução das recomendações </a:t>
            </a:r>
            <a:r>
              <a:rPr lang="pt-PT" dirty="0"/>
              <a:t/>
            </a:r>
            <a:br>
              <a:rPr lang="pt-PT" dirty="0"/>
            </a:br>
            <a:endParaRPr lang="pt-PT" dirty="0"/>
          </a:p>
        </p:txBody>
      </p:sp>
    </p:spTree>
    <p:extLst>
      <p:ext uri="{BB962C8B-B14F-4D97-AF65-F5344CB8AC3E}">
        <p14:creationId xmlns:p14="http://schemas.microsoft.com/office/powerpoint/2010/main" val="1959409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92993" y="1600200"/>
            <a:ext cx="5158014"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normAutofit fontScale="90000"/>
          </a:bodyPr>
          <a:lstStyle/>
          <a:p>
            <a:r>
              <a:rPr lang="pt-PT" dirty="0"/>
              <a:t>1.2- </a:t>
            </a:r>
            <a:r>
              <a:rPr lang="pt-PT" dirty="0" smtClean="0"/>
              <a:t>A evolução das recomendações </a:t>
            </a:r>
            <a:r>
              <a:rPr lang="pt-PT" dirty="0"/>
              <a:t/>
            </a:r>
            <a:br>
              <a:rPr lang="pt-PT" dirty="0"/>
            </a:br>
            <a:endParaRPr lang="pt-PT" dirty="0"/>
          </a:p>
        </p:txBody>
      </p:sp>
    </p:spTree>
    <p:extLst>
      <p:ext uri="{BB962C8B-B14F-4D97-AF65-F5344CB8AC3E}">
        <p14:creationId xmlns:p14="http://schemas.microsoft.com/office/powerpoint/2010/main" val="132335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http://internationalpropertyrightsindex.org/about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4151" y="1600200"/>
            <a:ext cx="5815697"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878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pt-PT" dirty="0" smtClean="0"/>
              <a:t>A abordagem actual: reconhecimento de que as instituições políticas também importam e devem ser objecto de análise económica: </a:t>
            </a:r>
          </a:p>
          <a:p>
            <a:r>
              <a:rPr lang="pt-PT" dirty="0" smtClean="0"/>
              <a:t>Admissão de um novo papel para o Estado no desenvolvimento mercê da sua função reguladora  no que respeita da externalidades, monopólios naturais e garantias de livre concorrência</a:t>
            </a:r>
          </a:p>
          <a:p>
            <a:r>
              <a:rPr lang="pt-PT" dirty="0" smtClean="0"/>
              <a:t>Donde,</a:t>
            </a:r>
          </a:p>
          <a:p>
            <a:r>
              <a:rPr lang="pt-PT" dirty="0" smtClean="0"/>
              <a:t>Desenvolvimento no século XXI é um problema de custos de implantação de direitos de propriedade, de um bom governo e regulação livre de pressões (custos de uma burocracia e administração qualificada)</a:t>
            </a:r>
          </a:p>
          <a:p>
            <a:r>
              <a:rPr lang="pt-PT" dirty="0" smtClean="0"/>
              <a:t>Destaque para os modelos constitucionais do Estado e  garantias para a promoção de políticas participativas. </a:t>
            </a:r>
            <a:endParaRPr lang="pt-PT" dirty="0"/>
          </a:p>
        </p:txBody>
      </p:sp>
      <p:sp>
        <p:nvSpPr>
          <p:cNvPr id="5" name="Title 1"/>
          <p:cNvSpPr>
            <a:spLocks noGrp="1"/>
          </p:cNvSpPr>
          <p:nvPr>
            <p:ph type="title"/>
          </p:nvPr>
        </p:nvSpPr>
        <p:spPr/>
        <p:txBody>
          <a:bodyPr>
            <a:normAutofit fontScale="90000"/>
          </a:bodyPr>
          <a:lstStyle/>
          <a:p>
            <a:r>
              <a:rPr lang="pt-PT" dirty="0"/>
              <a:t>1.2- </a:t>
            </a:r>
            <a:r>
              <a:rPr lang="pt-PT" dirty="0" smtClean="0"/>
              <a:t>A evolução das recomendações </a:t>
            </a:r>
            <a:r>
              <a:rPr lang="pt-PT" dirty="0"/>
              <a:t/>
            </a:r>
            <a:br>
              <a:rPr lang="pt-PT" dirty="0"/>
            </a:br>
            <a:endParaRPr lang="pt-PT" dirty="0"/>
          </a:p>
        </p:txBody>
      </p:sp>
    </p:spTree>
    <p:extLst>
      <p:ext uri="{BB962C8B-B14F-4D97-AF65-F5344CB8AC3E}">
        <p14:creationId xmlns:p14="http://schemas.microsoft.com/office/powerpoint/2010/main" val="682366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2- A afirmação das instituições</a:t>
            </a:r>
            <a:endParaRPr lang="pt-PT" dirty="0"/>
          </a:p>
        </p:txBody>
      </p:sp>
      <p:sp>
        <p:nvSpPr>
          <p:cNvPr id="3" name="Content Placeholder 2"/>
          <p:cNvSpPr>
            <a:spLocks noGrp="1"/>
          </p:cNvSpPr>
          <p:nvPr>
            <p:ph idx="1"/>
          </p:nvPr>
        </p:nvSpPr>
        <p:spPr/>
        <p:txBody>
          <a:bodyPr>
            <a:normAutofit lnSpcReduction="10000"/>
          </a:bodyPr>
          <a:lstStyle/>
          <a:p>
            <a:r>
              <a:rPr lang="pt-PT" dirty="0" smtClean="0"/>
              <a:t>Causalidade do atraso ou do desenvolvimento em variáveis extra-económicas:</a:t>
            </a:r>
          </a:p>
          <a:p>
            <a:r>
              <a:rPr lang="pt-PT" dirty="0" smtClean="0"/>
              <a:t>Os factores candidatos a oferecer explicação</a:t>
            </a:r>
          </a:p>
          <a:p>
            <a:r>
              <a:rPr lang="pt-PT" dirty="0" smtClean="0"/>
              <a:t>1- “questão de sorte” ou conjugação estocástica de factores ?</a:t>
            </a:r>
          </a:p>
          <a:p>
            <a:r>
              <a:rPr lang="pt-PT" dirty="0" smtClean="0"/>
              <a:t>2- A geografia como determinante: interferência do clima e solo na produtividade agrícola? Ou interferência do clima em aspectos comportamentais? Ou em </a:t>
            </a:r>
            <a:r>
              <a:rPr lang="pt-PT" dirty="0" err="1" smtClean="0"/>
              <a:t>micro-organismos</a:t>
            </a:r>
            <a:r>
              <a:rPr lang="pt-PT" dirty="0" smtClean="0"/>
              <a:t> patogénicos?</a:t>
            </a:r>
          </a:p>
          <a:p>
            <a:r>
              <a:rPr lang="pt-PT" dirty="0" smtClean="0"/>
              <a:t>3- Diferenças nas instituições?</a:t>
            </a:r>
          </a:p>
          <a:p>
            <a:r>
              <a:rPr lang="pt-PT" dirty="0" smtClean="0"/>
              <a:t>4- Fundamentos culturais (religiosos ou </a:t>
            </a:r>
            <a:r>
              <a:rPr lang="pt-PT" dirty="0"/>
              <a:t>é</a:t>
            </a:r>
            <a:r>
              <a:rPr lang="pt-PT" dirty="0" smtClean="0"/>
              <a:t>tnicos): valores, ideias sobre bem estar, crenças agregadoras de preferências colectivas?</a:t>
            </a:r>
            <a:endParaRPr lang="pt-PT" dirty="0"/>
          </a:p>
        </p:txBody>
      </p:sp>
    </p:spTree>
    <p:extLst>
      <p:ext uri="{BB962C8B-B14F-4D97-AF65-F5344CB8AC3E}">
        <p14:creationId xmlns:p14="http://schemas.microsoft.com/office/powerpoint/2010/main" val="3506897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2- A afirmação das instituições</a:t>
            </a:r>
            <a:endParaRPr lang="pt-PT" dirty="0"/>
          </a:p>
        </p:txBody>
      </p:sp>
      <p:sp>
        <p:nvSpPr>
          <p:cNvPr id="3" name="Content Placeholder 2"/>
          <p:cNvSpPr>
            <a:spLocks noGrp="1"/>
          </p:cNvSpPr>
          <p:nvPr>
            <p:ph idx="1"/>
          </p:nvPr>
        </p:nvSpPr>
        <p:spPr/>
        <p:txBody>
          <a:bodyPr/>
          <a:lstStyle/>
          <a:p>
            <a:r>
              <a:rPr lang="pt-PT" dirty="0" smtClean="0"/>
              <a:t>As instituições como explicação (D. </a:t>
            </a:r>
            <a:r>
              <a:rPr lang="pt-PT" dirty="0" err="1" smtClean="0"/>
              <a:t>Acemoglu</a:t>
            </a:r>
            <a:r>
              <a:rPr lang="pt-PT" dirty="0"/>
              <a:t> </a:t>
            </a:r>
            <a:r>
              <a:rPr lang="pt-PT" dirty="0" err="1" smtClean="0"/>
              <a:t>et</a:t>
            </a:r>
            <a:r>
              <a:rPr lang="pt-PT" dirty="0" smtClean="0"/>
              <a:t>. Al.):</a:t>
            </a:r>
          </a:p>
          <a:p>
            <a:r>
              <a:rPr lang="pt-PT" dirty="0" smtClean="0"/>
              <a:t>A) são socialmente determinadas (podem ser endógenas)- evoluem. </a:t>
            </a:r>
          </a:p>
          <a:p>
            <a:r>
              <a:rPr lang="pt-PT" dirty="0" smtClean="0"/>
              <a:t>B) estruturam sistemas de recompensas : definem ganhadores e perdedores, donde, participam num processo de conflito/ tensão social que pode alterar a arquitectura das instituições</a:t>
            </a:r>
          </a:p>
          <a:p>
            <a:r>
              <a:rPr lang="pt-PT" dirty="0" smtClean="0"/>
              <a:t>C) Instituições, se são válidas, terão de ser instituições económicas mas também políticas porque o jogo entre ganhadores e perdedores cristaliza-se no processo político tanto quanto no estritamente económico.</a:t>
            </a:r>
            <a:endParaRPr lang="pt-PT" dirty="0"/>
          </a:p>
        </p:txBody>
      </p:sp>
    </p:spTree>
    <p:extLst>
      <p:ext uri="{BB962C8B-B14F-4D97-AF65-F5344CB8AC3E}">
        <p14:creationId xmlns:p14="http://schemas.microsoft.com/office/powerpoint/2010/main" val="2329844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pt-PT" dirty="0" smtClean="0"/>
              <a:t>Instituições </a:t>
            </a:r>
            <a:r>
              <a:rPr lang="pt-PT" dirty="0"/>
              <a:t>políticas </a:t>
            </a:r>
          </a:p>
          <a:p>
            <a:endParaRPr lang="pt-PT" dirty="0" smtClean="0"/>
          </a:p>
          <a:p>
            <a:endParaRPr lang="pt-PT" dirty="0"/>
          </a:p>
          <a:p>
            <a:r>
              <a:rPr lang="pt-PT" dirty="0" smtClean="0"/>
              <a:t>Incentivos</a:t>
            </a:r>
          </a:p>
          <a:p>
            <a:endParaRPr lang="pt-PT" dirty="0"/>
          </a:p>
          <a:p>
            <a:endParaRPr lang="pt-PT" dirty="0" smtClean="0"/>
          </a:p>
          <a:p>
            <a:r>
              <a:rPr lang="pt-PT" dirty="0" smtClean="0"/>
              <a:t>Instituições económicas            </a:t>
            </a:r>
          </a:p>
          <a:p>
            <a:pPr lvl="2"/>
            <a:endParaRPr lang="pt-PT" dirty="0" smtClean="0"/>
          </a:p>
          <a:p>
            <a:pPr lvl="2"/>
            <a:r>
              <a:rPr lang="pt-PT" dirty="0" smtClean="0"/>
              <a:t>Contratos</a:t>
            </a:r>
          </a:p>
          <a:p>
            <a:pPr lvl="2"/>
            <a:r>
              <a:rPr lang="pt-PT" dirty="0" smtClean="0"/>
              <a:t>Economia da informação</a:t>
            </a:r>
            <a:endParaRPr lang="pt-PT" dirty="0"/>
          </a:p>
          <a:p>
            <a:pPr lvl="8"/>
            <a:endParaRPr lang="pt-PT" dirty="0" smtClean="0"/>
          </a:p>
        </p:txBody>
      </p:sp>
      <p:sp>
        <p:nvSpPr>
          <p:cNvPr id="4" name="Rectangle 3"/>
          <p:cNvSpPr/>
          <p:nvPr/>
        </p:nvSpPr>
        <p:spPr>
          <a:xfrm>
            <a:off x="683568" y="1700808"/>
            <a:ext cx="2880320"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extBox 4"/>
          <p:cNvSpPr txBox="1"/>
          <p:nvPr/>
        </p:nvSpPr>
        <p:spPr>
          <a:xfrm>
            <a:off x="4139952" y="1880828"/>
            <a:ext cx="2557110" cy="369332"/>
          </a:xfrm>
          <a:prstGeom prst="rect">
            <a:avLst/>
          </a:prstGeom>
          <a:noFill/>
        </p:spPr>
        <p:txBody>
          <a:bodyPr wrap="none" rtlCol="0">
            <a:spAutoFit/>
          </a:bodyPr>
          <a:lstStyle/>
          <a:p>
            <a:r>
              <a:rPr lang="pt-PT" dirty="0" smtClean="0"/>
              <a:t>Constituição do Estado</a:t>
            </a:r>
            <a:endParaRPr lang="pt-PT" dirty="0"/>
          </a:p>
        </p:txBody>
      </p:sp>
      <p:sp>
        <p:nvSpPr>
          <p:cNvPr id="7" name="TextBox 6"/>
          <p:cNvSpPr txBox="1"/>
          <p:nvPr/>
        </p:nvSpPr>
        <p:spPr>
          <a:xfrm>
            <a:off x="4094766" y="2636912"/>
            <a:ext cx="3557384" cy="923330"/>
          </a:xfrm>
          <a:prstGeom prst="rect">
            <a:avLst/>
          </a:prstGeom>
          <a:noFill/>
        </p:spPr>
        <p:txBody>
          <a:bodyPr wrap="none" rtlCol="0">
            <a:spAutoFit/>
          </a:bodyPr>
          <a:lstStyle/>
          <a:p>
            <a:r>
              <a:rPr lang="pt-PT" dirty="0" smtClean="0"/>
              <a:t>Regulamentação</a:t>
            </a:r>
          </a:p>
          <a:p>
            <a:endParaRPr lang="pt-PT" dirty="0"/>
          </a:p>
          <a:p>
            <a:r>
              <a:rPr lang="pt-PT" dirty="0" smtClean="0"/>
              <a:t>Matriz de direitos de propriedade</a:t>
            </a:r>
            <a:endParaRPr lang="pt-PT" dirty="0"/>
          </a:p>
        </p:txBody>
      </p:sp>
      <p:sp>
        <p:nvSpPr>
          <p:cNvPr id="8" name="Rectangle 7"/>
          <p:cNvSpPr/>
          <p:nvPr/>
        </p:nvSpPr>
        <p:spPr>
          <a:xfrm>
            <a:off x="683568" y="4221088"/>
            <a:ext cx="3312368"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ctangle 8"/>
          <p:cNvSpPr/>
          <p:nvPr/>
        </p:nvSpPr>
        <p:spPr>
          <a:xfrm>
            <a:off x="4139952" y="1880828"/>
            <a:ext cx="3512198" cy="1679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ctangle 9"/>
          <p:cNvSpPr/>
          <p:nvPr/>
        </p:nvSpPr>
        <p:spPr>
          <a:xfrm>
            <a:off x="1115616" y="4941168"/>
            <a:ext cx="2880320"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4" name="Elbow Connector 13"/>
          <p:cNvCxnSpPr/>
          <p:nvPr/>
        </p:nvCxnSpPr>
        <p:spPr>
          <a:xfrm>
            <a:off x="2987824" y="2132856"/>
            <a:ext cx="1106942" cy="72008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771800" y="2132856"/>
            <a:ext cx="0"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894684" y="2060848"/>
            <a:ext cx="0"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6200000" flipH="1">
            <a:off x="539552" y="4869160"/>
            <a:ext cx="720080" cy="43204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80112" y="3560242"/>
            <a:ext cx="0" cy="1668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139952" y="5229200"/>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66273" y="6115236"/>
            <a:ext cx="4117346" cy="369332"/>
          </a:xfrm>
          <a:prstGeom prst="rect">
            <a:avLst/>
          </a:prstGeom>
          <a:noFill/>
        </p:spPr>
        <p:txBody>
          <a:bodyPr wrap="none" rtlCol="0">
            <a:spAutoFit/>
          </a:bodyPr>
          <a:lstStyle/>
          <a:p>
            <a:r>
              <a:rPr lang="pt-PT" dirty="0" smtClean="0"/>
              <a:t>Valores    (ideais)           capital social </a:t>
            </a:r>
            <a:endParaRPr lang="pt-PT" dirty="0"/>
          </a:p>
        </p:txBody>
      </p:sp>
      <p:sp>
        <p:nvSpPr>
          <p:cNvPr id="26" name="Rectangle 25"/>
          <p:cNvSpPr/>
          <p:nvPr/>
        </p:nvSpPr>
        <p:spPr>
          <a:xfrm>
            <a:off x="866273" y="6115236"/>
            <a:ext cx="4130170"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TextBox 26"/>
          <p:cNvSpPr txBox="1"/>
          <p:nvPr/>
        </p:nvSpPr>
        <p:spPr>
          <a:xfrm>
            <a:off x="5580112" y="6115236"/>
            <a:ext cx="2339102" cy="369332"/>
          </a:xfrm>
          <a:prstGeom prst="rect">
            <a:avLst/>
          </a:prstGeom>
          <a:noFill/>
        </p:spPr>
        <p:txBody>
          <a:bodyPr wrap="none" rtlCol="0">
            <a:spAutoFit/>
          </a:bodyPr>
          <a:lstStyle/>
          <a:p>
            <a:r>
              <a:rPr lang="pt-PT" dirty="0" smtClean="0"/>
              <a:t>Instituições informais</a:t>
            </a:r>
            <a:endParaRPr lang="pt-PT" dirty="0"/>
          </a:p>
        </p:txBody>
      </p:sp>
      <p:sp>
        <p:nvSpPr>
          <p:cNvPr id="28" name="Rectangle 27"/>
          <p:cNvSpPr/>
          <p:nvPr/>
        </p:nvSpPr>
        <p:spPr>
          <a:xfrm>
            <a:off x="5405683" y="5877272"/>
            <a:ext cx="2838725"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32" name="Straight Arrow Connector 31"/>
          <p:cNvCxnSpPr>
            <a:stCxn id="28" idx="1"/>
          </p:cNvCxnSpPr>
          <p:nvPr/>
        </p:nvCxnSpPr>
        <p:spPr>
          <a:xfrm flipH="1">
            <a:off x="5148064" y="6237312"/>
            <a:ext cx="2576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3275856" y="5877272"/>
            <a:ext cx="0" cy="2379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7652150" y="3717032"/>
            <a:ext cx="0"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683567" y="2852936"/>
            <a:ext cx="1440161"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Down Arrow 11"/>
          <p:cNvSpPr/>
          <p:nvPr/>
        </p:nvSpPr>
        <p:spPr>
          <a:xfrm rot="5139390">
            <a:off x="2243757" y="3051987"/>
            <a:ext cx="432048" cy="238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Title 1"/>
          <p:cNvSpPr>
            <a:spLocks noGrp="1"/>
          </p:cNvSpPr>
          <p:nvPr>
            <p:ph type="title"/>
          </p:nvPr>
        </p:nvSpPr>
        <p:spPr/>
        <p:txBody>
          <a:bodyPr/>
          <a:lstStyle/>
          <a:p>
            <a:r>
              <a:rPr lang="pt-PT" dirty="0" smtClean="0"/>
              <a:t>2- A afirmação das instituições</a:t>
            </a:r>
            <a:endParaRPr lang="pt-PT" dirty="0"/>
          </a:p>
        </p:txBody>
      </p:sp>
    </p:spTree>
    <p:extLst>
      <p:ext uri="{BB962C8B-B14F-4D97-AF65-F5344CB8AC3E}">
        <p14:creationId xmlns:p14="http://schemas.microsoft.com/office/powerpoint/2010/main" val="3634834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Bibliografia</a:t>
            </a:r>
            <a:endParaRPr lang="pt-PT" dirty="0"/>
          </a:p>
        </p:txBody>
      </p:sp>
      <p:sp>
        <p:nvSpPr>
          <p:cNvPr id="3" name="Content Placeholder 2"/>
          <p:cNvSpPr>
            <a:spLocks noGrp="1"/>
          </p:cNvSpPr>
          <p:nvPr>
            <p:ph idx="1"/>
          </p:nvPr>
        </p:nvSpPr>
        <p:spPr/>
        <p:txBody>
          <a:bodyPr>
            <a:normAutofit fontScale="85000" lnSpcReduction="10000"/>
          </a:bodyPr>
          <a:lstStyle/>
          <a:p>
            <a:r>
              <a:rPr lang="en-US" dirty="0"/>
              <a:t>Meier, Gerald and Stiglitz, Joseph ( 2000) </a:t>
            </a:r>
            <a:r>
              <a:rPr lang="en-US" i="1" dirty="0"/>
              <a:t>Frontiers of Development </a:t>
            </a:r>
            <a:r>
              <a:rPr lang="en-US" i="1" dirty="0" smtClean="0"/>
              <a:t>Economics </a:t>
            </a:r>
            <a:r>
              <a:rPr lang="en-US" i="1" dirty="0"/>
              <a:t>.The Future in </a:t>
            </a:r>
            <a:r>
              <a:rPr lang="en-US" i="1" dirty="0" smtClean="0"/>
              <a:t>Perspective</a:t>
            </a:r>
            <a:r>
              <a:rPr lang="en-US" dirty="0"/>
              <a:t>, World Bank </a:t>
            </a:r>
            <a:r>
              <a:rPr lang="en-US" dirty="0" smtClean="0"/>
              <a:t>and </a:t>
            </a:r>
            <a:r>
              <a:rPr lang="en-US" dirty="0"/>
              <a:t>Oxford </a:t>
            </a:r>
            <a:r>
              <a:rPr lang="en-US" dirty="0" smtClean="0"/>
              <a:t>University Press</a:t>
            </a:r>
          </a:p>
          <a:p>
            <a:r>
              <a:rPr lang="en-US" dirty="0" smtClean="0"/>
              <a:t>Aron, Janine (2000), Growth and Institutions: a review of the evidence, </a:t>
            </a:r>
            <a:r>
              <a:rPr lang="en-US" i="1" dirty="0" smtClean="0"/>
              <a:t>The World Bank Research Observer</a:t>
            </a:r>
            <a:r>
              <a:rPr lang="en-US" dirty="0" smtClean="0"/>
              <a:t>, 15 (1), pp. 99-135</a:t>
            </a:r>
          </a:p>
          <a:p>
            <a:r>
              <a:rPr lang="en-US" dirty="0" err="1" smtClean="0"/>
              <a:t>Acemoglu</a:t>
            </a:r>
            <a:r>
              <a:rPr lang="en-US" dirty="0" smtClean="0"/>
              <a:t>, D., (2009) </a:t>
            </a:r>
            <a:r>
              <a:rPr lang="en-US" i="1" dirty="0" smtClean="0"/>
              <a:t>Introduction to </a:t>
            </a:r>
            <a:r>
              <a:rPr lang="en-US" i="1" dirty="0"/>
              <a:t>Economic Growth</a:t>
            </a:r>
            <a:r>
              <a:rPr lang="en-US" dirty="0"/>
              <a:t>, </a:t>
            </a:r>
            <a:r>
              <a:rPr lang="en-US" dirty="0" smtClean="0"/>
              <a:t>Princeton, Princeton University Press, </a:t>
            </a:r>
            <a:r>
              <a:rPr lang="en-US" dirty="0" err="1"/>
              <a:t>leitura</a:t>
            </a:r>
            <a:r>
              <a:rPr lang="en-US" dirty="0"/>
              <a:t> </a:t>
            </a:r>
            <a:r>
              <a:rPr lang="en-US" dirty="0" err="1"/>
              <a:t>recomendada</a:t>
            </a:r>
            <a:r>
              <a:rPr lang="en-US" dirty="0"/>
              <a:t> cap. 1, </a:t>
            </a:r>
            <a:r>
              <a:rPr lang="en-US" dirty="0" smtClean="0"/>
              <a:t>cap. 4 </a:t>
            </a:r>
            <a:r>
              <a:rPr lang="en-US" dirty="0"/>
              <a:t>e </a:t>
            </a:r>
            <a:r>
              <a:rPr lang="en-US" dirty="0" err="1"/>
              <a:t>conclusão</a:t>
            </a:r>
            <a:r>
              <a:rPr lang="en-US" dirty="0"/>
              <a:t>.</a:t>
            </a:r>
            <a:endParaRPr lang="pt-PT" dirty="0"/>
          </a:p>
          <a:p>
            <a:r>
              <a:rPr lang="en-US" dirty="0" err="1" smtClean="0"/>
              <a:t>também</a:t>
            </a:r>
            <a:r>
              <a:rPr lang="en-US" dirty="0" smtClean="0"/>
              <a:t> </a:t>
            </a:r>
            <a:r>
              <a:rPr lang="en-US" dirty="0" err="1" smtClean="0"/>
              <a:t>disponível</a:t>
            </a:r>
            <a:r>
              <a:rPr lang="en-US" dirty="0" smtClean="0"/>
              <a:t> em </a:t>
            </a:r>
            <a:r>
              <a:rPr lang="en-US" dirty="0" smtClean="0">
                <a:hlinkClick r:id="rId3"/>
              </a:rPr>
              <a:t>http</a:t>
            </a:r>
            <a:r>
              <a:rPr lang="en-US" dirty="0">
                <a:hlinkClick r:id="rId3"/>
              </a:rPr>
              <a:t>://</a:t>
            </a:r>
            <a:r>
              <a:rPr lang="en-US" dirty="0" smtClean="0">
                <a:hlinkClick r:id="rId3"/>
              </a:rPr>
              <a:t>www.ppge.ufrgs.br/giacomo/arquivos/eco02237/acemoglu-2007.pdf</a:t>
            </a:r>
            <a:r>
              <a:rPr lang="en-US" dirty="0" smtClean="0"/>
              <a:t> </a:t>
            </a:r>
          </a:p>
          <a:p>
            <a:r>
              <a:rPr lang="en-US" dirty="0" err="1" smtClean="0"/>
              <a:t>Acemoglu</a:t>
            </a:r>
            <a:r>
              <a:rPr lang="en-US" dirty="0"/>
              <a:t>, D. and Robinson, James A. (2012). </a:t>
            </a:r>
            <a:r>
              <a:rPr lang="en-US" i="1" dirty="0"/>
              <a:t>Why Nations Fail: The Origins of </a:t>
            </a:r>
            <a:r>
              <a:rPr lang="en-US" i="1" dirty="0" smtClean="0"/>
              <a:t>Power, Prosperity </a:t>
            </a:r>
            <a:r>
              <a:rPr lang="en-US" i="1" dirty="0"/>
              <a:t>and Poverty. </a:t>
            </a:r>
            <a:r>
              <a:rPr lang="en-US" dirty="0"/>
              <a:t>New York, Crown Publishers. </a:t>
            </a:r>
            <a:endParaRPr lang="en-US" dirty="0" smtClean="0"/>
          </a:p>
          <a:p>
            <a:r>
              <a:rPr lang="en-US" dirty="0" smtClean="0"/>
              <a:t>Fukuyama</a:t>
            </a:r>
            <a:r>
              <a:rPr lang="en-US" dirty="0"/>
              <a:t>, </a:t>
            </a:r>
            <a:r>
              <a:rPr lang="en-US" dirty="0" smtClean="0"/>
              <a:t>Francis (2011), </a:t>
            </a:r>
            <a:r>
              <a:rPr lang="en-US" dirty="0"/>
              <a:t>The Origins of Political Order, London, Profile Books, </a:t>
            </a:r>
            <a:r>
              <a:rPr lang="en-US" dirty="0" smtClean="0"/>
              <a:t>2011.</a:t>
            </a:r>
            <a:endParaRPr lang="en-US" dirty="0"/>
          </a:p>
          <a:p>
            <a:endParaRPr lang="pt-PT" dirty="0"/>
          </a:p>
        </p:txBody>
      </p:sp>
    </p:spTree>
    <p:extLst>
      <p:ext uri="{BB962C8B-B14F-4D97-AF65-F5344CB8AC3E}">
        <p14:creationId xmlns:p14="http://schemas.microsoft.com/office/powerpoint/2010/main" val="1851287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0385" y="2636912"/>
            <a:ext cx="1838965" cy="369332"/>
          </a:xfrm>
          <a:prstGeom prst="rect">
            <a:avLst/>
          </a:prstGeom>
          <a:noFill/>
        </p:spPr>
        <p:txBody>
          <a:bodyPr wrap="none" rtlCol="0">
            <a:spAutoFit/>
          </a:bodyPr>
          <a:lstStyle/>
          <a:p>
            <a:r>
              <a:rPr lang="pt-PT" dirty="0" err="1" smtClean="0"/>
              <a:t>Inst</a:t>
            </a:r>
            <a:r>
              <a:rPr lang="pt-PT" dirty="0" smtClean="0"/>
              <a:t>. Políticas (t)</a:t>
            </a:r>
            <a:endParaRPr lang="pt-PT" dirty="0"/>
          </a:p>
        </p:txBody>
      </p:sp>
      <p:sp>
        <p:nvSpPr>
          <p:cNvPr id="5" name="TextBox 4"/>
          <p:cNvSpPr txBox="1"/>
          <p:nvPr/>
        </p:nvSpPr>
        <p:spPr>
          <a:xfrm>
            <a:off x="3127197" y="2633228"/>
            <a:ext cx="2351926" cy="369332"/>
          </a:xfrm>
          <a:prstGeom prst="rect">
            <a:avLst/>
          </a:prstGeom>
          <a:noFill/>
        </p:spPr>
        <p:txBody>
          <a:bodyPr wrap="none" rtlCol="0">
            <a:spAutoFit/>
          </a:bodyPr>
          <a:lstStyle/>
          <a:p>
            <a:r>
              <a:rPr lang="pt-PT" dirty="0" smtClean="0"/>
              <a:t>Poder politico de jure</a:t>
            </a:r>
            <a:endParaRPr lang="pt-PT" dirty="0"/>
          </a:p>
        </p:txBody>
      </p:sp>
      <p:sp>
        <p:nvSpPr>
          <p:cNvPr id="6" name="TextBox 5"/>
          <p:cNvSpPr txBox="1"/>
          <p:nvPr/>
        </p:nvSpPr>
        <p:spPr>
          <a:xfrm>
            <a:off x="5868144" y="2636912"/>
            <a:ext cx="1915909" cy="369332"/>
          </a:xfrm>
          <a:prstGeom prst="rect">
            <a:avLst/>
          </a:prstGeom>
          <a:noFill/>
        </p:spPr>
        <p:txBody>
          <a:bodyPr wrap="none" rtlCol="0">
            <a:spAutoFit/>
          </a:bodyPr>
          <a:lstStyle/>
          <a:p>
            <a:r>
              <a:rPr lang="pt-PT" dirty="0" err="1" smtClean="0"/>
              <a:t>Inst</a:t>
            </a:r>
            <a:r>
              <a:rPr lang="pt-PT" dirty="0" smtClean="0"/>
              <a:t>. económicas</a:t>
            </a:r>
            <a:endParaRPr lang="pt-PT" dirty="0"/>
          </a:p>
        </p:txBody>
      </p:sp>
      <p:sp>
        <p:nvSpPr>
          <p:cNvPr id="7" name="TextBox 6"/>
          <p:cNvSpPr txBox="1"/>
          <p:nvPr/>
        </p:nvSpPr>
        <p:spPr>
          <a:xfrm>
            <a:off x="7231978" y="3825914"/>
            <a:ext cx="1672253" cy="646331"/>
          </a:xfrm>
          <a:prstGeom prst="rect">
            <a:avLst/>
          </a:prstGeom>
          <a:noFill/>
        </p:spPr>
        <p:txBody>
          <a:bodyPr wrap="none" rtlCol="0">
            <a:spAutoFit/>
          </a:bodyPr>
          <a:lstStyle/>
          <a:p>
            <a:r>
              <a:rPr lang="pt-PT" dirty="0" smtClean="0"/>
              <a:t>Incentivos</a:t>
            </a:r>
          </a:p>
          <a:p>
            <a:r>
              <a:rPr lang="pt-PT" dirty="0" smtClean="0"/>
              <a:t>Distribuição (t)</a:t>
            </a:r>
            <a:endParaRPr lang="pt-PT" dirty="0"/>
          </a:p>
        </p:txBody>
      </p:sp>
      <p:sp>
        <p:nvSpPr>
          <p:cNvPr id="8" name="TextBox 7"/>
          <p:cNvSpPr txBox="1"/>
          <p:nvPr/>
        </p:nvSpPr>
        <p:spPr>
          <a:xfrm>
            <a:off x="3491880" y="4149080"/>
            <a:ext cx="2480166" cy="369332"/>
          </a:xfrm>
          <a:prstGeom prst="rect">
            <a:avLst/>
          </a:prstGeom>
          <a:noFill/>
        </p:spPr>
        <p:txBody>
          <a:bodyPr wrap="none" rtlCol="0">
            <a:spAutoFit/>
          </a:bodyPr>
          <a:lstStyle/>
          <a:p>
            <a:r>
              <a:rPr lang="pt-PT" dirty="0" smtClean="0"/>
              <a:t>Poder político de facto</a:t>
            </a:r>
            <a:endParaRPr lang="pt-PT" dirty="0"/>
          </a:p>
        </p:txBody>
      </p:sp>
      <p:sp>
        <p:nvSpPr>
          <p:cNvPr id="9" name="TextBox 8"/>
          <p:cNvSpPr txBox="1"/>
          <p:nvPr/>
        </p:nvSpPr>
        <p:spPr>
          <a:xfrm>
            <a:off x="580091" y="4149080"/>
            <a:ext cx="2089033" cy="369332"/>
          </a:xfrm>
          <a:prstGeom prst="rect">
            <a:avLst/>
          </a:prstGeom>
          <a:noFill/>
        </p:spPr>
        <p:txBody>
          <a:bodyPr wrap="none" rtlCol="0">
            <a:spAutoFit/>
          </a:bodyPr>
          <a:lstStyle/>
          <a:p>
            <a:r>
              <a:rPr lang="pt-PT" dirty="0" err="1" smtClean="0"/>
              <a:t>Inst</a:t>
            </a:r>
            <a:r>
              <a:rPr lang="pt-PT" dirty="0" smtClean="0"/>
              <a:t>. Politicas (t+1)</a:t>
            </a:r>
            <a:endParaRPr lang="pt-PT" dirty="0"/>
          </a:p>
        </p:txBody>
      </p:sp>
      <p:sp>
        <p:nvSpPr>
          <p:cNvPr id="10" name="TextBox 9"/>
          <p:cNvSpPr txBox="1"/>
          <p:nvPr/>
        </p:nvSpPr>
        <p:spPr>
          <a:xfrm>
            <a:off x="323527" y="3186786"/>
            <a:ext cx="1646605" cy="646331"/>
          </a:xfrm>
          <a:prstGeom prst="rect">
            <a:avLst/>
          </a:prstGeom>
          <a:noFill/>
        </p:spPr>
        <p:txBody>
          <a:bodyPr wrap="none" rtlCol="0">
            <a:spAutoFit/>
          </a:bodyPr>
          <a:lstStyle/>
          <a:p>
            <a:r>
              <a:rPr lang="pt-PT" dirty="0" smtClean="0"/>
              <a:t>Participativas</a:t>
            </a:r>
          </a:p>
          <a:p>
            <a:r>
              <a:rPr lang="pt-PT" dirty="0"/>
              <a:t>o</a:t>
            </a:r>
            <a:r>
              <a:rPr lang="pt-PT" dirty="0" smtClean="0"/>
              <a:t>u autoritárias</a:t>
            </a:r>
            <a:endParaRPr lang="pt-PT" dirty="0"/>
          </a:p>
        </p:txBody>
      </p:sp>
      <p:cxnSp>
        <p:nvCxnSpPr>
          <p:cNvPr id="14" name="Straight Connector 13"/>
          <p:cNvCxnSpPr>
            <a:stCxn id="4" idx="3"/>
            <a:endCxn id="5" idx="1"/>
          </p:cNvCxnSpPr>
          <p:nvPr/>
        </p:nvCxnSpPr>
        <p:spPr>
          <a:xfrm flipV="1">
            <a:off x="2379350" y="2817894"/>
            <a:ext cx="747847" cy="3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6" idx="1"/>
          </p:cNvCxnSpPr>
          <p:nvPr/>
        </p:nvCxnSpPr>
        <p:spPr>
          <a:xfrm>
            <a:off x="5479123" y="2817894"/>
            <a:ext cx="389021" cy="3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092280" y="3002560"/>
            <a:ext cx="691773" cy="714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084168" y="4333746"/>
            <a:ext cx="114781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1"/>
            <a:endCxn id="9" idx="3"/>
          </p:cNvCxnSpPr>
          <p:nvPr/>
        </p:nvCxnSpPr>
        <p:spPr>
          <a:xfrm flipH="1">
            <a:off x="2669124" y="4333746"/>
            <a:ext cx="8227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72000" y="3006244"/>
            <a:ext cx="0" cy="1142835"/>
          </a:xfrm>
          <a:prstGeom prst="line">
            <a:avLst/>
          </a:prstGeom>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69932" y="3073605"/>
            <a:ext cx="1800200" cy="10081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Title 1"/>
          <p:cNvSpPr>
            <a:spLocks noGrp="1"/>
          </p:cNvSpPr>
          <p:nvPr>
            <p:ph type="title"/>
          </p:nvPr>
        </p:nvSpPr>
        <p:spPr/>
        <p:txBody>
          <a:bodyPr/>
          <a:lstStyle/>
          <a:p>
            <a:r>
              <a:rPr lang="pt-PT" dirty="0" smtClean="0"/>
              <a:t>2- A afirmação das instituições</a:t>
            </a:r>
            <a:endParaRPr lang="pt-PT" dirty="0"/>
          </a:p>
        </p:txBody>
      </p:sp>
    </p:spTree>
    <p:extLst>
      <p:ext uri="{BB962C8B-B14F-4D97-AF65-F5344CB8AC3E}">
        <p14:creationId xmlns:p14="http://schemas.microsoft.com/office/powerpoint/2010/main" val="2741009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pt-PT" dirty="0" smtClean="0"/>
              <a:t>Desenvolvimento político: difícil complementaridade entre três componentes da ordem política (F </a:t>
            </a:r>
            <a:r>
              <a:rPr lang="pt-PT" dirty="0" err="1" smtClean="0"/>
              <a:t>Fukuyama</a:t>
            </a:r>
            <a:r>
              <a:rPr lang="pt-PT" dirty="0" smtClean="0"/>
              <a:t>)</a:t>
            </a:r>
          </a:p>
          <a:p>
            <a:endParaRPr lang="pt-PT" dirty="0"/>
          </a:p>
          <a:p>
            <a:r>
              <a:rPr lang="pt-PT" dirty="0" smtClean="0"/>
              <a:t>A) Estado forte (centralização - monopólio da coerção, organização não capturável por interesses da minoria)</a:t>
            </a:r>
          </a:p>
          <a:p>
            <a:endParaRPr lang="pt-PT" dirty="0" smtClean="0"/>
          </a:p>
          <a:p>
            <a:r>
              <a:rPr lang="pt-PT" dirty="0" smtClean="0"/>
              <a:t>B) Estado de direito (mecanismos de constrangimento do poder do Estado e regras que respeitam contratos e </a:t>
            </a:r>
          </a:p>
          <a:p>
            <a:pPr marL="0" indent="0">
              <a:buNone/>
            </a:pPr>
            <a:r>
              <a:rPr lang="pt-PT" dirty="0" smtClean="0"/>
              <a:t>  direitos de propriedade – rule </a:t>
            </a:r>
            <a:r>
              <a:rPr lang="pt-PT" dirty="0" err="1" smtClean="0"/>
              <a:t>of</a:t>
            </a:r>
            <a:r>
              <a:rPr lang="pt-PT" dirty="0" smtClean="0"/>
              <a:t> </a:t>
            </a:r>
            <a:r>
              <a:rPr lang="pt-PT" dirty="0" err="1" smtClean="0"/>
              <a:t>law</a:t>
            </a:r>
            <a:r>
              <a:rPr lang="pt-PT" dirty="0" smtClean="0"/>
              <a:t> )</a:t>
            </a:r>
          </a:p>
          <a:p>
            <a:endParaRPr lang="pt-PT" dirty="0" smtClean="0"/>
          </a:p>
          <a:p>
            <a:r>
              <a:rPr lang="pt-PT" dirty="0" smtClean="0"/>
              <a:t>C) Responsabilização política (pela representatividade)</a:t>
            </a:r>
          </a:p>
          <a:p>
            <a:endParaRPr lang="pt-PT" dirty="0"/>
          </a:p>
        </p:txBody>
      </p:sp>
      <p:sp>
        <p:nvSpPr>
          <p:cNvPr id="5" name="Title 1"/>
          <p:cNvSpPr>
            <a:spLocks noGrp="1"/>
          </p:cNvSpPr>
          <p:nvPr>
            <p:ph type="title"/>
          </p:nvPr>
        </p:nvSpPr>
        <p:spPr/>
        <p:txBody>
          <a:bodyPr/>
          <a:lstStyle/>
          <a:p>
            <a:r>
              <a:rPr lang="pt-PT" dirty="0" smtClean="0"/>
              <a:t>2- A afirmação das instituições</a:t>
            </a:r>
            <a:endParaRPr lang="pt-PT" dirty="0"/>
          </a:p>
        </p:txBody>
      </p:sp>
    </p:spTree>
    <p:extLst>
      <p:ext uri="{BB962C8B-B14F-4D97-AF65-F5344CB8AC3E}">
        <p14:creationId xmlns:p14="http://schemas.microsoft.com/office/powerpoint/2010/main" val="3293336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pt-PT" dirty="0" smtClean="0"/>
              <a:t>A conjugação das três componentes do desenvolvimento político resulta de equilíbrios entre</a:t>
            </a:r>
          </a:p>
          <a:p>
            <a:r>
              <a:rPr lang="pt-PT" dirty="0" smtClean="0"/>
              <a:t>A) Autoridade centralizada que </a:t>
            </a:r>
            <a:r>
              <a:rPr lang="pt-PT" dirty="0"/>
              <a:t>anula outras unidades agregadoras</a:t>
            </a:r>
          </a:p>
          <a:p>
            <a:r>
              <a:rPr lang="pt-PT" dirty="0" smtClean="0"/>
              <a:t>B) persistência </a:t>
            </a:r>
            <a:r>
              <a:rPr lang="pt-PT" dirty="0"/>
              <a:t>de outros focos de poder que constrangem o poder </a:t>
            </a:r>
            <a:r>
              <a:rPr lang="pt-PT" dirty="0" smtClean="0"/>
              <a:t>discricionário da autoridade centralizadora (génese da rule </a:t>
            </a:r>
            <a:r>
              <a:rPr lang="pt-PT" dirty="0" err="1" smtClean="0"/>
              <a:t>of</a:t>
            </a:r>
            <a:r>
              <a:rPr lang="pt-PT" dirty="0" smtClean="0"/>
              <a:t> </a:t>
            </a:r>
            <a:r>
              <a:rPr lang="pt-PT" dirty="0" err="1" smtClean="0"/>
              <a:t>law</a:t>
            </a:r>
            <a:r>
              <a:rPr lang="pt-PT" dirty="0" smtClean="0"/>
              <a:t> )</a:t>
            </a:r>
          </a:p>
          <a:p>
            <a:r>
              <a:rPr lang="pt-PT" dirty="0" smtClean="0"/>
              <a:t>C)Conflito/ violência interna e externa pressiona soluções por representação de interesses (assembleias, formas embrionárias de camaras representativas)</a:t>
            </a:r>
            <a:endParaRPr lang="pt-PT" dirty="0"/>
          </a:p>
          <a:p>
            <a:endParaRPr lang="pt-PT" dirty="0" smtClean="0"/>
          </a:p>
          <a:p>
            <a:r>
              <a:rPr lang="pt-PT" dirty="0" smtClean="0"/>
              <a:t>Guerra/conflito – factor de agregação;</a:t>
            </a:r>
          </a:p>
          <a:p>
            <a:r>
              <a:rPr lang="pt-PT" dirty="0" smtClean="0"/>
              <a:t>Religião – fonte de legitimação</a:t>
            </a:r>
            <a:endParaRPr lang="pt-PT" dirty="0"/>
          </a:p>
        </p:txBody>
      </p:sp>
      <p:sp>
        <p:nvSpPr>
          <p:cNvPr id="6" name="Title 1"/>
          <p:cNvSpPr>
            <a:spLocks noGrp="1"/>
          </p:cNvSpPr>
          <p:nvPr>
            <p:ph type="title"/>
          </p:nvPr>
        </p:nvSpPr>
        <p:spPr/>
        <p:txBody>
          <a:bodyPr/>
          <a:lstStyle/>
          <a:p>
            <a:r>
              <a:rPr lang="pt-PT" dirty="0" smtClean="0"/>
              <a:t>2- A afirmação das instituições</a:t>
            </a:r>
            <a:endParaRPr lang="pt-PT" dirty="0"/>
          </a:p>
        </p:txBody>
      </p:sp>
    </p:spTree>
    <p:extLst>
      <p:ext uri="{BB962C8B-B14F-4D97-AF65-F5344CB8AC3E}">
        <p14:creationId xmlns:p14="http://schemas.microsoft.com/office/powerpoint/2010/main" val="2366225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2492896"/>
            <a:ext cx="2659702" cy="369332"/>
          </a:xfrm>
          <a:prstGeom prst="rect">
            <a:avLst/>
          </a:prstGeom>
          <a:noFill/>
        </p:spPr>
        <p:txBody>
          <a:bodyPr wrap="none" rtlCol="0">
            <a:spAutoFit/>
          </a:bodyPr>
          <a:lstStyle/>
          <a:p>
            <a:r>
              <a:rPr lang="pt-PT" dirty="0" smtClean="0"/>
              <a:t>Crescimento económico</a:t>
            </a:r>
            <a:endParaRPr lang="pt-PT" dirty="0"/>
          </a:p>
        </p:txBody>
      </p:sp>
      <p:sp>
        <p:nvSpPr>
          <p:cNvPr id="6" name="TextBox 5"/>
          <p:cNvSpPr txBox="1"/>
          <p:nvPr/>
        </p:nvSpPr>
        <p:spPr>
          <a:xfrm>
            <a:off x="4932040" y="2492896"/>
            <a:ext cx="3147015" cy="369332"/>
          </a:xfrm>
          <a:prstGeom prst="rect">
            <a:avLst/>
          </a:prstGeom>
          <a:noFill/>
        </p:spPr>
        <p:txBody>
          <a:bodyPr wrap="none" rtlCol="0">
            <a:spAutoFit/>
          </a:bodyPr>
          <a:lstStyle/>
          <a:p>
            <a:r>
              <a:rPr lang="pt-PT" dirty="0" smtClean="0"/>
              <a:t>Mobilização colectiva / social</a:t>
            </a:r>
            <a:endParaRPr lang="pt-PT" dirty="0"/>
          </a:p>
        </p:txBody>
      </p:sp>
      <p:sp>
        <p:nvSpPr>
          <p:cNvPr id="7" name="TextBox 6"/>
          <p:cNvSpPr txBox="1"/>
          <p:nvPr/>
        </p:nvSpPr>
        <p:spPr>
          <a:xfrm>
            <a:off x="3366932" y="3568370"/>
            <a:ext cx="2416046" cy="369332"/>
          </a:xfrm>
          <a:prstGeom prst="rect">
            <a:avLst/>
          </a:prstGeom>
          <a:noFill/>
        </p:spPr>
        <p:txBody>
          <a:bodyPr wrap="none" rtlCol="0">
            <a:spAutoFit/>
          </a:bodyPr>
          <a:lstStyle/>
          <a:p>
            <a:r>
              <a:rPr lang="pt-PT" dirty="0" smtClean="0"/>
              <a:t>Ideologia/ legitimação</a:t>
            </a:r>
            <a:endParaRPr lang="pt-PT" dirty="0"/>
          </a:p>
        </p:txBody>
      </p:sp>
      <p:sp>
        <p:nvSpPr>
          <p:cNvPr id="8" name="TextBox 7"/>
          <p:cNvSpPr txBox="1"/>
          <p:nvPr/>
        </p:nvSpPr>
        <p:spPr>
          <a:xfrm>
            <a:off x="3343270" y="4725144"/>
            <a:ext cx="2749471" cy="369332"/>
          </a:xfrm>
          <a:prstGeom prst="rect">
            <a:avLst/>
          </a:prstGeom>
          <a:noFill/>
        </p:spPr>
        <p:txBody>
          <a:bodyPr wrap="none" rtlCol="0">
            <a:spAutoFit/>
          </a:bodyPr>
          <a:lstStyle/>
          <a:p>
            <a:r>
              <a:rPr lang="pt-PT" dirty="0" smtClean="0"/>
              <a:t>Desenvolvimento político</a:t>
            </a:r>
            <a:endParaRPr lang="pt-PT" dirty="0"/>
          </a:p>
        </p:txBody>
      </p:sp>
      <p:sp>
        <p:nvSpPr>
          <p:cNvPr id="9" name="TextBox 8"/>
          <p:cNvSpPr txBox="1"/>
          <p:nvPr/>
        </p:nvSpPr>
        <p:spPr>
          <a:xfrm>
            <a:off x="1187624" y="5733256"/>
            <a:ext cx="1659429" cy="369332"/>
          </a:xfrm>
          <a:prstGeom prst="rect">
            <a:avLst/>
          </a:prstGeom>
          <a:noFill/>
        </p:spPr>
        <p:txBody>
          <a:bodyPr wrap="none" rtlCol="0">
            <a:spAutoFit/>
          </a:bodyPr>
          <a:lstStyle/>
          <a:p>
            <a:r>
              <a:rPr lang="pt-PT" dirty="0" smtClean="0"/>
              <a:t>Centralização </a:t>
            </a:r>
            <a:endParaRPr lang="pt-PT" dirty="0"/>
          </a:p>
        </p:txBody>
      </p:sp>
      <p:sp>
        <p:nvSpPr>
          <p:cNvPr id="10" name="TextBox 9"/>
          <p:cNvSpPr txBox="1"/>
          <p:nvPr/>
        </p:nvSpPr>
        <p:spPr>
          <a:xfrm>
            <a:off x="4227022" y="5692606"/>
            <a:ext cx="1915909" cy="369332"/>
          </a:xfrm>
          <a:prstGeom prst="rect">
            <a:avLst/>
          </a:prstGeom>
          <a:noFill/>
        </p:spPr>
        <p:txBody>
          <a:bodyPr wrap="none" rtlCol="0">
            <a:spAutoFit/>
          </a:bodyPr>
          <a:lstStyle/>
          <a:p>
            <a:r>
              <a:rPr lang="pt-PT" dirty="0" smtClean="0"/>
              <a:t>Estado de direito</a:t>
            </a:r>
            <a:endParaRPr lang="pt-PT" dirty="0"/>
          </a:p>
        </p:txBody>
      </p:sp>
      <p:sp>
        <p:nvSpPr>
          <p:cNvPr id="11" name="TextBox 10"/>
          <p:cNvSpPr txBox="1"/>
          <p:nvPr/>
        </p:nvSpPr>
        <p:spPr>
          <a:xfrm>
            <a:off x="6952840" y="5752329"/>
            <a:ext cx="1415772" cy="369332"/>
          </a:xfrm>
          <a:prstGeom prst="rect">
            <a:avLst/>
          </a:prstGeom>
          <a:noFill/>
        </p:spPr>
        <p:txBody>
          <a:bodyPr wrap="none" rtlCol="0">
            <a:spAutoFit/>
          </a:bodyPr>
          <a:lstStyle/>
          <a:p>
            <a:r>
              <a:rPr lang="pt-PT" dirty="0" smtClean="0"/>
              <a:t>Democracia</a:t>
            </a:r>
            <a:endParaRPr lang="pt-PT" dirty="0"/>
          </a:p>
        </p:txBody>
      </p:sp>
      <p:sp>
        <p:nvSpPr>
          <p:cNvPr id="12" name="Rectangle 11"/>
          <p:cNvSpPr/>
          <p:nvPr/>
        </p:nvSpPr>
        <p:spPr>
          <a:xfrm>
            <a:off x="683568" y="2492896"/>
            <a:ext cx="316835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ctangle 14"/>
          <p:cNvSpPr/>
          <p:nvPr/>
        </p:nvSpPr>
        <p:spPr>
          <a:xfrm>
            <a:off x="4788024" y="2492896"/>
            <a:ext cx="3291031"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a:off x="3314815" y="3501008"/>
            <a:ext cx="2520280"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Rectangle 16"/>
          <p:cNvSpPr/>
          <p:nvPr/>
        </p:nvSpPr>
        <p:spPr>
          <a:xfrm>
            <a:off x="683568" y="4437112"/>
            <a:ext cx="7848872" cy="1944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Oval 17"/>
          <p:cNvSpPr/>
          <p:nvPr/>
        </p:nvSpPr>
        <p:spPr>
          <a:xfrm>
            <a:off x="1043608" y="5517232"/>
            <a:ext cx="2611358"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Oval 18"/>
          <p:cNvSpPr/>
          <p:nvPr/>
        </p:nvSpPr>
        <p:spPr>
          <a:xfrm>
            <a:off x="4067944" y="5517232"/>
            <a:ext cx="2365595"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Oval 19"/>
          <p:cNvSpPr/>
          <p:nvPr/>
        </p:nvSpPr>
        <p:spPr>
          <a:xfrm>
            <a:off x="6712428" y="5409220"/>
            <a:ext cx="1656184" cy="8280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22" name="Straight Arrow Connector 21"/>
          <p:cNvCxnSpPr/>
          <p:nvPr/>
        </p:nvCxnSpPr>
        <p:spPr>
          <a:xfrm flipV="1">
            <a:off x="2013419" y="3140968"/>
            <a:ext cx="0" cy="2376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3"/>
            <a:endCxn id="15" idx="1"/>
          </p:cNvCxnSpPr>
          <p:nvPr/>
        </p:nvCxnSpPr>
        <p:spPr>
          <a:xfrm>
            <a:off x="3851920" y="2744924"/>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740352" y="2996952"/>
            <a:ext cx="0" cy="2412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5547886" y="4203086"/>
            <a:ext cx="1760418" cy="1206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0" idx="2"/>
          </p:cNvCxnSpPr>
          <p:nvPr/>
        </p:nvCxnSpPr>
        <p:spPr>
          <a:xfrm flipH="1">
            <a:off x="6505547" y="5823266"/>
            <a:ext cx="2068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619672" y="3140968"/>
            <a:ext cx="72008" cy="2268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366932" y="2996952"/>
            <a:ext cx="48498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itle 1"/>
          <p:cNvSpPr>
            <a:spLocks noGrp="1"/>
          </p:cNvSpPr>
          <p:nvPr>
            <p:ph type="title"/>
          </p:nvPr>
        </p:nvSpPr>
        <p:spPr>
          <a:xfrm>
            <a:off x="603250" y="530225"/>
            <a:ext cx="8229600" cy="990600"/>
          </a:xfrm>
        </p:spPr>
        <p:txBody>
          <a:bodyPr/>
          <a:lstStyle/>
          <a:p>
            <a:r>
              <a:rPr lang="pt-PT" dirty="0" smtClean="0"/>
              <a:t>2- A afirmação das instituições</a:t>
            </a:r>
            <a:endParaRPr lang="pt-PT" dirty="0"/>
          </a:p>
        </p:txBody>
      </p:sp>
    </p:spTree>
    <p:extLst>
      <p:ext uri="{BB962C8B-B14F-4D97-AF65-F5344CB8AC3E}">
        <p14:creationId xmlns:p14="http://schemas.microsoft.com/office/powerpoint/2010/main" val="4209686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pPr marL="0" indent="0">
              <a:buNone/>
            </a:pPr>
            <a:r>
              <a:rPr lang="pt-PT" dirty="0"/>
              <a:t>BERI (</a:t>
            </a:r>
            <a:r>
              <a:rPr lang="pt-PT" dirty="0" smtClean="0"/>
              <a:t>Business </a:t>
            </a:r>
            <a:r>
              <a:rPr lang="pt-PT" dirty="0" err="1" smtClean="0"/>
              <a:t>environmental</a:t>
            </a:r>
            <a:r>
              <a:rPr lang="pt-PT" dirty="0" smtClean="0"/>
              <a:t> </a:t>
            </a:r>
            <a:r>
              <a:rPr lang="pt-PT" dirty="0" err="1"/>
              <a:t>Risk</a:t>
            </a:r>
            <a:r>
              <a:rPr lang="pt-PT" dirty="0"/>
              <a:t> </a:t>
            </a:r>
            <a:r>
              <a:rPr lang="pt-PT" dirty="0" err="1" smtClean="0"/>
              <a:t>Intelligence</a:t>
            </a:r>
            <a:r>
              <a:rPr lang="pt-PT" dirty="0"/>
              <a:t>)</a:t>
            </a:r>
          </a:p>
          <a:p>
            <a:pPr marL="0" indent="0">
              <a:buNone/>
            </a:pPr>
            <a:r>
              <a:rPr lang="pt-PT" dirty="0" smtClean="0"/>
              <a:t>Grau de aplicação </a:t>
            </a:r>
            <a:r>
              <a:rPr lang="pt-PT" dirty="0"/>
              <a:t>de </a:t>
            </a:r>
            <a:r>
              <a:rPr lang="pt-PT" dirty="0" err="1" smtClean="0"/>
              <a:t>contratos</a:t>
            </a:r>
            <a:endParaRPr lang="pt-PT" dirty="0"/>
          </a:p>
          <a:p>
            <a:pPr marL="0" indent="0">
              <a:buNone/>
            </a:pPr>
            <a:r>
              <a:rPr lang="pt-PT" dirty="0"/>
              <a:t>Potencial </a:t>
            </a:r>
            <a:r>
              <a:rPr lang="pt-PT" dirty="0" smtClean="0"/>
              <a:t>de risco de </a:t>
            </a:r>
            <a:r>
              <a:rPr lang="pt-PT" dirty="0"/>
              <a:t>nacionalizações</a:t>
            </a:r>
          </a:p>
          <a:p>
            <a:pPr marL="0" indent="0">
              <a:buNone/>
            </a:pPr>
            <a:r>
              <a:rPr lang="pt-PT" dirty="0"/>
              <a:t>Qualidade da burocracia</a:t>
            </a:r>
          </a:p>
          <a:p>
            <a:pPr marL="0" indent="0">
              <a:buNone/>
            </a:pPr>
            <a:endParaRPr lang="pt-PT" dirty="0"/>
          </a:p>
        </p:txBody>
      </p:sp>
      <p:sp>
        <p:nvSpPr>
          <p:cNvPr id="6" name="Title 1"/>
          <p:cNvSpPr>
            <a:spLocks noGrp="1"/>
          </p:cNvSpPr>
          <p:nvPr>
            <p:ph type="title"/>
          </p:nvPr>
        </p:nvSpPr>
        <p:spPr/>
        <p:txBody>
          <a:bodyPr/>
          <a:lstStyle/>
          <a:p>
            <a:r>
              <a:rPr lang="pt-PT" dirty="0" smtClean="0"/>
              <a:t>2- A afirmação das instituições</a:t>
            </a:r>
            <a:endParaRPr lang="pt-PT" dirty="0"/>
          </a:p>
        </p:txBody>
      </p:sp>
    </p:spTree>
    <p:extLst>
      <p:ext uri="{BB962C8B-B14F-4D97-AF65-F5344CB8AC3E}">
        <p14:creationId xmlns:p14="http://schemas.microsoft.com/office/powerpoint/2010/main" val="2257413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normAutofit/>
          </a:bodyPr>
          <a:lstStyle/>
          <a:p>
            <a:r>
              <a:rPr lang="pt-PT" dirty="0" smtClean="0"/>
              <a:t>ICRG (</a:t>
            </a:r>
            <a:r>
              <a:rPr lang="pt-PT" dirty="0" err="1" smtClean="0"/>
              <a:t>international</a:t>
            </a:r>
            <a:r>
              <a:rPr lang="pt-PT" dirty="0" smtClean="0"/>
              <a:t> Country </a:t>
            </a:r>
            <a:r>
              <a:rPr lang="pt-PT" dirty="0" err="1" smtClean="0"/>
              <a:t>Risk</a:t>
            </a:r>
            <a:r>
              <a:rPr lang="pt-PT" dirty="0" smtClean="0"/>
              <a:t> Guide):</a:t>
            </a:r>
          </a:p>
          <a:p>
            <a:pPr marL="0" indent="0">
              <a:buNone/>
            </a:pPr>
            <a:r>
              <a:rPr lang="pt-PT" dirty="0" smtClean="0"/>
              <a:t>Risco de expropriação</a:t>
            </a:r>
          </a:p>
          <a:p>
            <a:pPr marL="0" indent="0">
              <a:buNone/>
            </a:pPr>
            <a:r>
              <a:rPr lang="pt-PT" dirty="0" smtClean="0"/>
              <a:t>Rule </a:t>
            </a:r>
            <a:r>
              <a:rPr lang="pt-PT" dirty="0" err="1" smtClean="0"/>
              <a:t>of</a:t>
            </a:r>
            <a:r>
              <a:rPr lang="pt-PT" dirty="0" smtClean="0"/>
              <a:t> </a:t>
            </a:r>
            <a:r>
              <a:rPr lang="pt-PT" dirty="0" err="1" smtClean="0"/>
              <a:t>law</a:t>
            </a:r>
            <a:r>
              <a:rPr lang="pt-PT" dirty="0" smtClean="0"/>
              <a:t> – constrangimentos legais/ constitucionais ao governo – direitos </a:t>
            </a:r>
            <a:r>
              <a:rPr lang="pt-PT" dirty="0" err="1" smtClean="0"/>
              <a:t>constituiconais</a:t>
            </a:r>
            <a:endParaRPr lang="pt-PT" dirty="0" smtClean="0"/>
          </a:p>
          <a:p>
            <a:pPr marL="0" indent="0">
              <a:buNone/>
            </a:pPr>
            <a:r>
              <a:rPr lang="pt-PT" dirty="0" smtClean="0"/>
              <a:t>Risco de repudio dos contratos pelo Estado</a:t>
            </a:r>
          </a:p>
          <a:p>
            <a:pPr marL="0" indent="0">
              <a:buNone/>
            </a:pPr>
            <a:r>
              <a:rPr lang="pt-PT" dirty="0" smtClean="0"/>
              <a:t>Corrupção</a:t>
            </a:r>
          </a:p>
          <a:p>
            <a:pPr marL="0" indent="0">
              <a:buNone/>
            </a:pPr>
            <a:r>
              <a:rPr lang="pt-PT" dirty="0" smtClean="0"/>
              <a:t>Qualidade da burocracia</a:t>
            </a:r>
          </a:p>
          <a:p>
            <a:pPr marL="0" indent="0">
              <a:buNone/>
            </a:pPr>
            <a:endParaRPr lang="pt-PT" dirty="0"/>
          </a:p>
        </p:txBody>
      </p:sp>
      <p:sp>
        <p:nvSpPr>
          <p:cNvPr id="6" name="Title 1"/>
          <p:cNvSpPr>
            <a:spLocks noGrp="1"/>
          </p:cNvSpPr>
          <p:nvPr>
            <p:ph type="title"/>
          </p:nvPr>
        </p:nvSpPr>
        <p:spPr/>
        <p:txBody>
          <a:bodyPr/>
          <a:lstStyle/>
          <a:p>
            <a:r>
              <a:rPr lang="pt-PT" dirty="0" smtClean="0"/>
              <a:t>2- A afirmação das instituições</a:t>
            </a:r>
            <a:endParaRPr lang="pt-PT" dirty="0"/>
          </a:p>
        </p:txBody>
      </p:sp>
    </p:spTree>
    <p:extLst>
      <p:ext uri="{BB962C8B-B14F-4D97-AF65-F5344CB8AC3E}">
        <p14:creationId xmlns:p14="http://schemas.microsoft.com/office/powerpoint/2010/main" val="2687615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r>
              <a:rPr lang="pt-PT" dirty="0" smtClean="0"/>
              <a:t>CIID (</a:t>
            </a:r>
            <a:r>
              <a:rPr lang="pt-PT" dirty="0" err="1"/>
              <a:t>C</a:t>
            </a:r>
            <a:r>
              <a:rPr lang="pt-PT" dirty="0" err="1" smtClean="0"/>
              <a:t>omparative</a:t>
            </a:r>
            <a:r>
              <a:rPr lang="pt-PT" dirty="0" smtClean="0"/>
              <a:t> </a:t>
            </a:r>
            <a:r>
              <a:rPr lang="pt-PT" dirty="0" err="1" smtClean="0"/>
              <a:t>Index</a:t>
            </a:r>
            <a:r>
              <a:rPr lang="pt-PT" dirty="0" smtClean="0"/>
              <a:t> </a:t>
            </a:r>
            <a:r>
              <a:rPr lang="pt-PT" dirty="0" err="1" smtClean="0"/>
              <a:t>of</a:t>
            </a:r>
            <a:r>
              <a:rPr lang="pt-PT" dirty="0" smtClean="0"/>
              <a:t> </a:t>
            </a:r>
            <a:r>
              <a:rPr lang="pt-PT" dirty="0" err="1" smtClean="0"/>
              <a:t>Institutional</a:t>
            </a:r>
            <a:r>
              <a:rPr lang="pt-PT" dirty="0" smtClean="0"/>
              <a:t> </a:t>
            </a:r>
            <a:r>
              <a:rPr lang="pt-PT" dirty="0" err="1" smtClean="0"/>
              <a:t>Development</a:t>
            </a:r>
            <a:r>
              <a:rPr lang="pt-PT" dirty="0" smtClean="0"/>
              <a:t>)</a:t>
            </a:r>
          </a:p>
          <a:p>
            <a:pPr marL="0" indent="0">
              <a:buNone/>
            </a:pPr>
            <a:r>
              <a:rPr lang="pt-PT" dirty="0" smtClean="0"/>
              <a:t>o grau de risco e qualidade das estruturas de “</a:t>
            </a:r>
            <a:r>
              <a:rPr lang="pt-PT" dirty="0" err="1" smtClean="0"/>
              <a:t>governance</a:t>
            </a:r>
            <a:r>
              <a:rPr lang="pt-PT" dirty="0" smtClean="0"/>
              <a:t>”: competitividade na participação de decisões; regulação das participações em acções colectivas; efectividade da legislação; escala da intervenção do governo.</a:t>
            </a:r>
            <a:endParaRPr lang="pt-PT" dirty="0"/>
          </a:p>
        </p:txBody>
      </p:sp>
      <p:sp>
        <p:nvSpPr>
          <p:cNvPr id="6" name="Title 1"/>
          <p:cNvSpPr>
            <a:spLocks noGrp="1"/>
          </p:cNvSpPr>
          <p:nvPr>
            <p:ph type="title"/>
          </p:nvPr>
        </p:nvSpPr>
        <p:spPr/>
        <p:txBody>
          <a:bodyPr/>
          <a:lstStyle/>
          <a:p>
            <a:r>
              <a:rPr lang="pt-PT" dirty="0" smtClean="0"/>
              <a:t>2- A afirmação das instituições</a:t>
            </a:r>
            <a:endParaRPr lang="pt-PT" dirty="0"/>
          </a:p>
        </p:txBody>
      </p:sp>
    </p:spTree>
    <p:extLst>
      <p:ext uri="{BB962C8B-B14F-4D97-AF65-F5344CB8AC3E}">
        <p14:creationId xmlns:p14="http://schemas.microsoft.com/office/powerpoint/2010/main" val="1166107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476250"/>
            <a:ext cx="8801100" cy="590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80778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990600"/>
          </a:xfrm>
        </p:spPr>
        <p:txBody>
          <a:bodyPr>
            <a:noAutofit/>
          </a:bodyPr>
          <a:lstStyle/>
          <a:p>
            <a:r>
              <a:rPr lang="pt-PT" sz="3200" dirty="0"/>
              <a:t>3</a:t>
            </a:r>
            <a:r>
              <a:rPr lang="pt-PT" sz="3200" dirty="0" smtClean="0"/>
              <a:t>- Economia e Desenvolvimento: o mundo visto por indicadores </a:t>
            </a:r>
            <a:endParaRPr lang="pt-PT" sz="3200" dirty="0"/>
          </a:p>
        </p:txBody>
      </p:sp>
      <p:sp>
        <p:nvSpPr>
          <p:cNvPr id="3" name="Content Placeholder 2"/>
          <p:cNvSpPr>
            <a:spLocks noGrp="1"/>
          </p:cNvSpPr>
          <p:nvPr>
            <p:ph idx="1"/>
          </p:nvPr>
        </p:nvSpPr>
        <p:spPr/>
        <p:txBody>
          <a:bodyPr>
            <a:normAutofit/>
          </a:bodyPr>
          <a:lstStyle/>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endParaRPr lang="en-US" sz="1000" dirty="0" smtClean="0"/>
          </a:p>
          <a:p>
            <a:endParaRPr lang="en-US" sz="1000" dirty="0"/>
          </a:p>
          <a:p>
            <a:r>
              <a:rPr lang="en-US" sz="1000" dirty="0" smtClean="0"/>
              <a:t>The </a:t>
            </a:r>
            <a:r>
              <a:rPr lang="en-US" sz="1000" dirty="0" err="1"/>
              <a:t>Legatum</a:t>
            </a:r>
            <a:r>
              <a:rPr lang="en-US" sz="1000" dirty="0"/>
              <a:t> Institute is an independent policy, advisory and advocacy </a:t>
            </a:r>
            <a:r>
              <a:rPr lang="en-US" sz="1000" dirty="0" err="1"/>
              <a:t>organisation</a:t>
            </a:r>
            <a:r>
              <a:rPr lang="en-US" sz="1000" dirty="0"/>
              <a:t> within the </a:t>
            </a:r>
            <a:r>
              <a:rPr lang="en-US" sz="1000" dirty="0" err="1"/>
              <a:t>Legatum</a:t>
            </a:r>
            <a:r>
              <a:rPr lang="en-US" sz="1000" dirty="0"/>
              <a:t> group of companies based in London, United Kingdom.</a:t>
            </a:r>
            <a:r>
              <a:rPr lang="en-US" sz="1000" baseline="30000" dirty="0">
                <a:hlinkClick r:id="rId3"/>
              </a:rPr>
              <a:t>[1]</a:t>
            </a:r>
            <a:r>
              <a:rPr lang="en-US" sz="1000" dirty="0"/>
              <a:t> The Institute researches and promotes the principles that drive the creation of global prosperity and the expansion of human liberty. The Institute undertakes original and collaborative research and publishes case studies and ancillary literature. Recent initiatives include the launch of the </a:t>
            </a:r>
            <a:r>
              <a:rPr lang="en-US" sz="1000" dirty="0" err="1">
                <a:hlinkClick r:id="rId4" tooltip="Legatum Prosperity Index"/>
              </a:rPr>
              <a:t>Legatum</a:t>
            </a:r>
            <a:r>
              <a:rPr lang="en-US" sz="1000" dirty="0">
                <a:hlinkClick r:id="rId4" tooltip="Legatum Prosperity Index"/>
              </a:rPr>
              <a:t> Prosperity Index</a:t>
            </a:r>
            <a:endParaRPr lang="pt-PT" sz="1000" dirty="0"/>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826" y="1628800"/>
            <a:ext cx="3142109" cy="3777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2996952"/>
            <a:ext cx="18097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2871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07" y="901225"/>
            <a:ext cx="2000250" cy="5408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57" y="908720"/>
            <a:ext cx="1885950"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046832"/>
            <a:ext cx="1838325" cy="519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901225"/>
            <a:ext cx="2038350" cy="5408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39932" y="3861048"/>
            <a:ext cx="6558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Rectangle 4"/>
          <p:cNvSpPr/>
          <p:nvPr/>
        </p:nvSpPr>
        <p:spPr>
          <a:xfrm>
            <a:off x="1539932" y="4293096"/>
            <a:ext cx="655804"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ctangle 5"/>
          <p:cNvSpPr/>
          <p:nvPr/>
        </p:nvSpPr>
        <p:spPr>
          <a:xfrm>
            <a:off x="3563888" y="2708920"/>
            <a:ext cx="862119"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angle 6"/>
          <p:cNvSpPr/>
          <p:nvPr/>
        </p:nvSpPr>
        <p:spPr>
          <a:xfrm>
            <a:off x="5491162" y="1988840"/>
            <a:ext cx="919163"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angle 7"/>
          <p:cNvSpPr/>
          <p:nvPr/>
        </p:nvSpPr>
        <p:spPr>
          <a:xfrm>
            <a:off x="5491162" y="2348880"/>
            <a:ext cx="593006" cy="12048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ctangle 8"/>
          <p:cNvSpPr/>
          <p:nvPr/>
        </p:nvSpPr>
        <p:spPr>
          <a:xfrm>
            <a:off x="5491162" y="4077072"/>
            <a:ext cx="737022" cy="4680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ctangle 9"/>
          <p:cNvSpPr/>
          <p:nvPr/>
        </p:nvSpPr>
        <p:spPr>
          <a:xfrm>
            <a:off x="5491162" y="4941168"/>
            <a:ext cx="737022"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Rectangle 10"/>
          <p:cNvSpPr/>
          <p:nvPr/>
        </p:nvSpPr>
        <p:spPr>
          <a:xfrm>
            <a:off x="5491162" y="5517232"/>
            <a:ext cx="73702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996810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115616" y="2564904"/>
            <a:ext cx="5251123" cy="26199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extBox 4"/>
          <p:cNvSpPr txBox="1"/>
          <p:nvPr/>
        </p:nvSpPr>
        <p:spPr>
          <a:xfrm>
            <a:off x="1475656" y="2924944"/>
            <a:ext cx="4993675" cy="2031325"/>
          </a:xfrm>
          <a:prstGeom prst="rect">
            <a:avLst/>
          </a:prstGeom>
          <a:noFill/>
        </p:spPr>
        <p:txBody>
          <a:bodyPr wrap="none" rtlCol="0">
            <a:spAutoFit/>
          </a:bodyPr>
          <a:lstStyle/>
          <a:p>
            <a:r>
              <a:rPr lang="pt-PT" dirty="0" smtClean="0"/>
              <a:t>    </a:t>
            </a:r>
            <a:r>
              <a:rPr lang="pt-PT" b="1" dirty="0" smtClean="0"/>
              <a:t>Direitos de propriedade</a:t>
            </a:r>
          </a:p>
          <a:p>
            <a:endParaRPr lang="pt-PT" dirty="0"/>
          </a:p>
          <a:p>
            <a:r>
              <a:rPr lang="pt-PT" dirty="0" smtClean="0"/>
              <a:t>Economia dos </a:t>
            </a:r>
            <a:r>
              <a:rPr lang="pt-PT" b="1" dirty="0" smtClean="0"/>
              <a:t>contratos</a:t>
            </a:r>
            <a:r>
              <a:rPr lang="pt-PT" dirty="0" smtClean="0"/>
              <a:t> (economia do direito)</a:t>
            </a:r>
          </a:p>
          <a:p>
            <a:endParaRPr lang="pt-PT" dirty="0"/>
          </a:p>
          <a:p>
            <a:r>
              <a:rPr lang="pt-PT" b="1" dirty="0" smtClean="0"/>
              <a:t>Custos de transacção </a:t>
            </a:r>
            <a:r>
              <a:rPr lang="pt-PT" dirty="0" smtClean="0"/>
              <a:t>e</a:t>
            </a:r>
            <a:br>
              <a:rPr lang="pt-PT" dirty="0" smtClean="0"/>
            </a:br>
            <a:r>
              <a:rPr lang="pt-PT" dirty="0" smtClean="0"/>
              <a:t>		economia da </a:t>
            </a:r>
            <a:r>
              <a:rPr lang="pt-PT" b="1" dirty="0" smtClean="0"/>
              <a:t>informação</a:t>
            </a:r>
          </a:p>
          <a:p>
            <a:endParaRPr lang="pt-PT" dirty="0"/>
          </a:p>
        </p:txBody>
      </p:sp>
      <p:cxnSp>
        <p:nvCxnSpPr>
          <p:cNvPr id="7" name="Straight Arrow Connector 6"/>
          <p:cNvCxnSpPr/>
          <p:nvPr/>
        </p:nvCxnSpPr>
        <p:spPr>
          <a:xfrm>
            <a:off x="3131840" y="5184866"/>
            <a:ext cx="0" cy="764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15616" y="6093296"/>
            <a:ext cx="2967479" cy="369332"/>
          </a:xfrm>
          <a:prstGeom prst="rect">
            <a:avLst/>
          </a:prstGeom>
          <a:noFill/>
        </p:spPr>
        <p:txBody>
          <a:bodyPr wrap="none" rtlCol="0">
            <a:spAutoFit/>
          </a:bodyPr>
          <a:lstStyle/>
          <a:p>
            <a:r>
              <a:rPr lang="pt-PT" dirty="0" smtClean="0"/>
              <a:t>Economia da organizações</a:t>
            </a:r>
            <a:endParaRPr lang="pt-PT" dirty="0"/>
          </a:p>
        </p:txBody>
      </p:sp>
      <p:sp>
        <p:nvSpPr>
          <p:cNvPr id="11" name="Rectangle 10"/>
          <p:cNvSpPr/>
          <p:nvPr/>
        </p:nvSpPr>
        <p:spPr>
          <a:xfrm>
            <a:off x="848055" y="5987226"/>
            <a:ext cx="352839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TextBox 11"/>
          <p:cNvSpPr txBox="1"/>
          <p:nvPr/>
        </p:nvSpPr>
        <p:spPr>
          <a:xfrm>
            <a:off x="5365926" y="6196662"/>
            <a:ext cx="1364476" cy="369332"/>
          </a:xfrm>
          <a:prstGeom prst="rect">
            <a:avLst/>
          </a:prstGeom>
          <a:noFill/>
        </p:spPr>
        <p:txBody>
          <a:bodyPr wrap="none" rtlCol="0">
            <a:spAutoFit/>
          </a:bodyPr>
          <a:lstStyle/>
          <a:p>
            <a:r>
              <a:rPr lang="pt-PT" dirty="0" smtClean="0"/>
              <a:t>MERCADO</a:t>
            </a:r>
            <a:endParaRPr lang="pt-PT" dirty="0"/>
          </a:p>
        </p:txBody>
      </p:sp>
      <p:sp>
        <p:nvSpPr>
          <p:cNvPr id="13" name="Rectangle 12"/>
          <p:cNvSpPr/>
          <p:nvPr/>
        </p:nvSpPr>
        <p:spPr>
          <a:xfrm>
            <a:off x="5220072" y="6093296"/>
            <a:ext cx="165618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Rectangle 13"/>
          <p:cNvSpPr/>
          <p:nvPr/>
        </p:nvSpPr>
        <p:spPr>
          <a:xfrm>
            <a:off x="755576" y="1844824"/>
            <a:ext cx="6336704" cy="48965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TextBox 14"/>
          <p:cNvSpPr txBox="1"/>
          <p:nvPr/>
        </p:nvSpPr>
        <p:spPr>
          <a:xfrm>
            <a:off x="703617" y="1284095"/>
            <a:ext cx="5109091" cy="369332"/>
          </a:xfrm>
          <a:prstGeom prst="rect">
            <a:avLst/>
          </a:prstGeom>
          <a:noFill/>
        </p:spPr>
        <p:txBody>
          <a:bodyPr wrap="none" rtlCol="0">
            <a:spAutoFit/>
          </a:bodyPr>
          <a:lstStyle/>
          <a:p>
            <a:r>
              <a:rPr lang="pt-PT" dirty="0" smtClean="0"/>
              <a:t>Economia e Instituições : conceitos e teorização</a:t>
            </a:r>
            <a:endParaRPr lang="pt-PT" dirty="0"/>
          </a:p>
        </p:txBody>
      </p:sp>
      <p:sp>
        <p:nvSpPr>
          <p:cNvPr id="16" name="TextBox 15"/>
          <p:cNvSpPr txBox="1"/>
          <p:nvPr/>
        </p:nvSpPr>
        <p:spPr>
          <a:xfrm>
            <a:off x="848055" y="2119880"/>
            <a:ext cx="2005742" cy="369332"/>
          </a:xfrm>
          <a:prstGeom prst="rect">
            <a:avLst/>
          </a:prstGeom>
          <a:noFill/>
        </p:spPr>
        <p:txBody>
          <a:bodyPr wrap="none" rtlCol="0">
            <a:spAutoFit/>
          </a:bodyPr>
          <a:lstStyle/>
          <a:p>
            <a:r>
              <a:rPr lang="pt-PT" dirty="0" smtClean="0">
                <a:solidFill>
                  <a:srgbClr val="FF0000"/>
                </a:solidFill>
              </a:rPr>
              <a:t>Teoria da agência</a:t>
            </a:r>
            <a:endParaRPr lang="pt-PT" dirty="0">
              <a:solidFill>
                <a:srgbClr val="FF0000"/>
              </a:solidFill>
            </a:endParaRPr>
          </a:p>
        </p:txBody>
      </p:sp>
      <p:sp>
        <p:nvSpPr>
          <p:cNvPr id="17" name="TextBox 16"/>
          <p:cNvSpPr txBox="1"/>
          <p:nvPr/>
        </p:nvSpPr>
        <p:spPr>
          <a:xfrm>
            <a:off x="4428319" y="1991832"/>
            <a:ext cx="2775183" cy="369332"/>
          </a:xfrm>
          <a:prstGeom prst="rect">
            <a:avLst/>
          </a:prstGeom>
          <a:noFill/>
        </p:spPr>
        <p:txBody>
          <a:bodyPr wrap="none" rtlCol="0">
            <a:spAutoFit/>
          </a:bodyPr>
          <a:lstStyle/>
          <a:p>
            <a:r>
              <a:rPr lang="pt-PT" dirty="0" smtClean="0">
                <a:solidFill>
                  <a:srgbClr val="FF0000"/>
                </a:solidFill>
              </a:rPr>
              <a:t>Teoria da acção colectiva</a:t>
            </a:r>
            <a:endParaRPr lang="pt-PT" dirty="0">
              <a:solidFill>
                <a:srgbClr val="FF0000"/>
              </a:solidFill>
            </a:endParaRPr>
          </a:p>
        </p:txBody>
      </p:sp>
      <p:sp>
        <p:nvSpPr>
          <p:cNvPr id="18" name="TextBox 17"/>
          <p:cNvSpPr txBox="1"/>
          <p:nvPr/>
        </p:nvSpPr>
        <p:spPr>
          <a:xfrm>
            <a:off x="848055" y="5363924"/>
            <a:ext cx="2082621" cy="369332"/>
          </a:xfrm>
          <a:prstGeom prst="rect">
            <a:avLst/>
          </a:prstGeom>
          <a:noFill/>
        </p:spPr>
        <p:txBody>
          <a:bodyPr wrap="none" rtlCol="0">
            <a:spAutoFit/>
          </a:bodyPr>
          <a:lstStyle/>
          <a:p>
            <a:r>
              <a:rPr lang="pt-PT" dirty="0">
                <a:solidFill>
                  <a:srgbClr val="FF0000"/>
                </a:solidFill>
              </a:rPr>
              <a:t>P</a:t>
            </a:r>
            <a:r>
              <a:rPr lang="pt-PT" dirty="0" smtClean="0">
                <a:solidFill>
                  <a:srgbClr val="FF0000"/>
                </a:solidFill>
              </a:rPr>
              <a:t>rocura de rendas</a:t>
            </a:r>
            <a:endParaRPr lang="pt-PT" dirty="0">
              <a:solidFill>
                <a:srgbClr val="FF0000"/>
              </a:solidFill>
            </a:endParaRPr>
          </a:p>
        </p:txBody>
      </p:sp>
      <p:cxnSp>
        <p:nvCxnSpPr>
          <p:cNvPr id="20" name="Straight Arrow Connector 19"/>
          <p:cNvCxnSpPr/>
          <p:nvPr/>
        </p:nvCxnSpPr>
        <p:spPr>
          <a:xfrm flipV="1">
            <a:off x="3741177" y="5733256"/>
            <a:ext cx="63527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0" y="5445224"/>
            <a:ext cx="1116524" cy="369332"/>
          </a:xfrm>
          <a:prstGeom prst="rect">
            <a:avLst/>
          </a:prstGeom>
          <a:noFill/>
        </p:spPr>
        <p:txBody>
          <a:bodyPr wrap="none" rtlCol="0">
            <a:spAutoFit/>
          </a:bodyPr>
          <a:lstStyle/>
          <a:p>
            <a:r>
              <a:rPr lang="pt-PT" dirty="0" smtClean="0"/>
              <a:t>ESTADO</a:t>
            </a:r>
            <a:endParaRPr lang="pt-PT" dirty="0"/>
          </a:p>
        </p:txBody>
      </p:sp>
      <p:sp>
        <p:nvSpPr>
          <p:cNvPr id="22" name="Rectangle 21"/>
          <p:cNvSpPr/>
          <p:nvPr/>
        </p:nvSpPr>
        <p:spPr>
          <a:xfrm>
            <a:off x="4572000" y="5445224"/>
            <a:ext cx="1296144" cy="396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24" name="Straight Arrow Connector 23"/>
          <p:cNvCxnSpPr/>
          <p:nvPr/>
        </p:nvCxnSpPr>
        <p:spPr>
          <a:xfrm>
            <a:off x="6190341" y="4293096"/>
            <a:ext cx="0" cy="1694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45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1" grpId="0" animBg="1"/>
      <p:bldP spid="12" grpId="0"/>
      <p:bldP spid="13" grpId="0" animBg="1"/>
      <p:bldP spid="16" grpId="0"/>
      <p:bldP spid="17" grpId="0"/>
      <p:bldP spid="18" grpId="0"/>
      <p:bldP spid="21" grpId="0"/>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00808"/>
            <a:ext cx="2664296"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1662707"/>
            <a:ext cx="2664296"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1700808"/>
            <a:ext cx="2000250"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4698" y="4077072"/>
            <a:ext cx="193357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112060" y="2420888"/>
            <a:ext cx="118813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005118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241"/>
            <a:ext cx="8229600" cy="990600"/>
          </a:xfrm>
        </p:spPr>
        <p:txBody>
          <a:bodyPr>
            <a:normAutofit/>
          </a:bodyPr>
          <a:lstStyle/>
          <a:p>
            <a:r>
              <a:rPr lang="en-US" sz="1600" b="1" dirty="0" smtClean="0"/>
              <a:t/>
            </a:r>
            <a:br>
              <a:rPr lang="en-US" sz="1600" b="1" dirty="0" smtClean="0"/>
            </a:br>
            <a:r>
              <a:rPr lang="en-US" sz="3600" b="1" dirty="0" err="1" smtClean="0"/>
              <a:t>Economia</a:t>
            </a:r>
            <a:endParaRPr lang="pt-PT" sz="3600" dirty="0"/>
          </a:p>
        </p:txBody>
      </p:sp>
      <p:sp>
        <p:nvSpPr>
          <p:cNvPr id="3" name="Content Placeholder 2"/>
          <p:cNvSpPr>
            <a:spLocks noGrp="1"/>
          </p:cNvSpPr>
          <p:nvPr>
            <p:ph idx="1"/>
          </p:nvPr>
        </p:nvSpPr>
        <p:spPr>
          <a:xfrm>
            <a:off x="457200" y="1600200"/>
            <a:ext cx="8579296" cy="4876800"/>
          </a:xfrm>
        </p:spPr>
        <p:txBody>
          <a:bodyPr/>
          <a:lstStyle/>
          <a:p>
            <a:endParaRPr lang="pt-PT"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633538"/>
            <a:ext cx="7696200" cy="4963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49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Instituições políticas</a:t>
            </a:r>
            <a:endParaRPr lang="pt-PT" dirty="0"/>
          </a:p>
        </p:txBody>
      </p:sp>
      <p:sp>
        <p:nvSpPr>
          <p:cNvPr id="3" name="Content Placeholder 2"/>
          <p:cNvSpPr>
            <a:spLocks noGrp="1"/>
          </p:cNvSpPr>
          <p:nvPr>
            <p:ph idx="1"/>
          </p:nvPr>
        </p:nvSpPr>
        <p:spPr/>
        <p:txBody>
          <a:bodyPr/>
          <a:lstStyle/>
          <a:p>
            <a:endParaRPr lang="pt-PT"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508" y="1556792"/>
            <a:ext cx="8085956"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442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smtClean="0"/>
              <a:t>Educação</a:t>
            </a:r>
            <a:endParaRPr lang="pt-PT" dirty="0"/>
          </a:p>
        </p:txBody>
      </p:sp>
      <p:sp>
        <p:nvSpPr>
          <p:cNvPr id="3" name="Content Placeholder 2"/>
          <p:cNvSpPr>
            <a:spLocks noGrp="1"/>
          </p:cNvSpPr>
          <p:nvPr>
            <p:ph idx="1"/>
          </p:nvPr>
        </p:nvSpPr>
        <p:spPr/>
        <p:txBody>
          <a:bodyPr/>
          <a:lstStyle/>
          <a:p>
            <a:endParaRPr lang="pt-PT"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84784"/>
            <a:ext cx="8568952"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974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smtClean="0"/>
              <a:t>Saúde</a:t>
            </a:r>
            <a:endParaRPr lang="pt-PT" dirty="0"/>
          </a:p>
        </p:txBody>
      </p:sp>
      <p:sp>
        <p:nvSpPr>
          <p:cNvPr id="3" name="Content Placeholder 2"/>
          <p:cNvSpPr>
            <a:spLocks noGrp="1"/>
          </p:cNvSpPr>
          <p:nvPr>
            <p:ph idx="1"/>
          </p:nvPr>
        </p:nvSpPr>
        <p:spPr/>
        <p:txBody>
          <a:bodyPr/>
          <a:lstStyle/>
          <a:p>
            <a:endParaRPr lang="pt-PT"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12776"/>
            <a:ext cx="8568952"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32343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Segurança (interna e externa)</a:t>
            </a:r>
            <a:endParaRPr lang="pt-PT" dirty="0"/>
          </a:p>
        </p:txBody>
      </p:sp>
      <p:sp>
        <p:nvSpPr>
          <p:cNvPr id="3" name="Content Placeholder 2"/>
          <p:cNvSpPr>
            <a:spLocks noGrp="1"/>
          </p:cNvSpPr>
          <p:nvPr>
            <p:ph idx="1"/>
          </p:nvPr>
        </p:nvSpPr>
        <p:spPr/>
        <p:txBody>
          <a:bodyPr/>
          <a:lstStyle/>
          <a:p>
            <a:endParaRPr lang="pt-PT"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1919288"/>
            <a:ext cx="7400925" cy="424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65122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smtClean="0"/>
              <a:t>Liberdade (de escolhas e de expressão) e tolerância social</a:t>
            </a:r>
            <a:endParaRPr lang="pt-PT" dirty="0"/>
          </a:p>
        </p:txBody>
      </p:sp>
      <p:sp>
        <p:nvSpPr>
          <p:cNvPr id="3" name="Content Placeholder 2"/>
          <p:cNvSpPr>
            <a:spLocks noGrp="1"/>
          </p:cNvSpPr>
          <p:nvPr>
            <p:ph idx="1"/>
          </p:nvPr>
        </p:nvSpPr>
        <p:spPr/>
        <p:txBody>
          <a:bodyPr/>
          <a:lstStyle/>
          <a:p>
            <a:endParaRPr lang="pt-PT"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8" y="1628800"/>
            <a:ext cx="7591425"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4902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smtClean="0"/>
              <a:t>Capital social: coesão e compromisso; redes sociais e comunitárias</a:t>
            </a:r>
            <a:endParaRPr lang="pt-PT" dirty="0"/>
          </a:p>
        </p:txBody>
      </p:sp>
      <p:sp>
        <p:nvSpPr>
          <p:cNvPr id="3" name="Content Placeholder 2"/>
          <p:cNvSpPr>
            <a:spLocks noGrp="1"/>
          </p:cNvSpPr>
          <p:nvPr>
            <p:ph idx="1"/>
          </p:nvPr>
        </p:nvSpPr>
        <p:spPr/>
        <p:txBody>
          <a:bodyPr/>
          <a:lstStyle/>
          <a:p>
            <a:endParaRPr lang="pt-PT"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56792"/>
            <a:ext cx="8784975"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5210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dirty="0"/>
          </a:p>
        </p:txBody>
      </p:sp>
      <p:sp>
        <p:nvSpPr>
          <p:cNvPr id="3" name="Content Placeholder 2"/>
          <p:cNvSpPr>
            <a:spLocks noGrp="1"/>
          </p:cNvSpPr>
          <p:nvPr>
            <p:ph idx="1"/>
          </p:nvPr>
        </p:nvSpPr>
        <p:spPr/>
        <p:txBody>
          <a:bodyPr/>
          <a:lstStyle/>
          <a:p>
            <a:endParaRPr lang="pt-PT"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8424936"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101298"/>
            <a:ext cx="828092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49525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28800"/>
            <a:ext cx="8048004"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005064"/>
            <a:ext cx="8048004"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4477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3068960"/>
            <a:ext cx="1308692" cy="369332"/>
          </a:xfrm>
          <a:prstGeom prst="rect">
            <a:avLst/>
          </a:prstGeom>
          <a:noFill/>
        </p:spPr>
        <p:txBody>
          <a:bodyPr wrap="none" rtlCol="0">
            <a:spAutoFit/>
          </a:bodyPr>
          <a:lstStyle/>
          <a:p>
            <a:r>
              <a:rPr lang="pt-PT" dirty="0" smtClean="0"/>
              <a:t>Instituições </a:t>
            </a:r>
            <a:endParaRPr lang="pt-PT" dirty="0"/>
          </a:p>
        </p:txBody>
      </p:sp>
      <p:sp>
        <p:nvSpPr>
          <p:cNvPr id="3" name="TextBox 2"/>
          <p:cNvSpPr txBox="1"/>
          <p:nvPr/>
        </p:nvSpPr>
        <p:spPr>
          <a:xfrm>
            <a:off x="3868198" y="1682224"/>
            <a:ext cx="2157707" cy="369332"/>
          </a:xfrm>
          <a:prstGeom prst="rect">
            <a:avLst/>
          </a:prstGeom>
          <a:noFill/>
        </p:spPr>
        <p:txBody>
          <a:bodyPr wrap="none" rtlCol="0">
            <a:spAutoFit/>
          </a:bodyPr>
          <a:lstStyle/>
          <a:p>
            <a:r>
              <a:rPr lang="pt-PT" dirty="0" smtClean="0"/>
              <a:t>Custos de transacção</a:t>
            </a:r>
            <a:endParaRPr lang="pt-PT" dirty="0"/>
          </a:p>
        </p:txBody>
      </p:sp>
      <p:sp>
        <p:nvSpPr>
          <p:cNvPr id="4" name="TextBox 3"/>
          <p:cNvSpPr txBox="1"/>
          <p:nvPr/>
        </p:nvSpPr>
        <p:spPr>
          <a:xfrm>
            <a:off x="3166277" y="3068960"/>
            <a:ext cx="5177636" cy="369332"/>
          </a:xfrm>
          <a:prstGeom prst="rect">
            <a:avLst/>
          </a:prstGeom>
          <a:noFill/>
        </p:spPr>
        <p:txBody>
          <a:bodyPr wrap="none" rtlCol="0">
            <a:spAutoFit/>
          </a:bodyPr>
          <a:lstStyle/>
          <a:p>
            <a:r>
              <a:rPr lang="pt-PT" dirty="0">
                <a:solidFill>
                  <a:srgbClr val="FF0000"/>
                </a:solidFill>
              </a:rPr>
              <a:t>E</a:t>
            </a:r>
            <a:r>
              <a:rPr lang="pt-PT" dirty="0" smtClean="0">
                <a:solidFill>
                  <a:srgbClr val="FF0000"/>
                </a:solidFill>
              </a:rPr>
              <a:t>scala e diversificação das transacções e dos agentes</a:t>
            </a:r>
            <a:endParaRPr lang="pt-PT" dirty="0">
              <a:solidFill>
                <a:srgbClr val="FF0000"/>
              </a:solidFill>
            </a:endParaRPr>
          </a:p>
        </p:txBody>
      </p:sp>
      <p:sp>
        <p:nvSpPr>
          <p:cNvPr id="5" name="TextBox 4"/>
          <p:cNvSpPr txBox="1"/>
          <p:nvPr/>
        </p:nvSpPr>
        <p:spPr>
          <a:xfrm>
            <a:off x="3368411" y="4869160"/>
            <a:ext cx="1410771" cy="369332"/>
          </a:xfrm>
          <a:prstGeom prst="rect">
            <a:avLst/>
          </a:prstGeom>
          <a:noFill/>
        </p:spPr>
        <p:txBody>
          <a:bodyPr wrap="none" rtlCol="0">
            <a:spAutoFit/>
          </a:bodyPr>
          <a:lstStyle/>
          <a:p>
            <a:r>
              <a:rPr lang="pt-PT" dirty="0" smtClean="0"/>
              <a:t>Investimento</a:t>
            </a:r>
            <a:endParaRPr lang="pt-PT" dirty="0"/>
          </a:p>
        </p:txBody>
      </p:sp>
      <p:sp>
        <p:nvSpPr>
          <p:cNvPr id="6" name="TextBox 5"/>
          <p:cNvSpPr txBox="1"/>
          <p:nvPr/>
        </p:nvSpPr>
        <p:spPr>
          <a:xfrm>
            <a:off x="5343730" y="4869160"/>
            <a:ext cx="1024704" cy="369332"/>
          </a:xfrm>
          <a:prstGeom prst="rect">
            <a:avLst/>
          </a:prstGeom>
          <a:noFill/>
        </p:spPr>
        <p:txBody>
          <a:bodyPr wrap="none" rtlCol="0">
            <a:spAutoFit/>
          </a:bodyPr>
          <a:lstStyle/>
          <a:p>
            <a:r>
              <a:rPr lang="pt-PT" dirty="0" smtClean="0"/>
              <a:t>Inovação</a:t>
            </a:r>
            <a:endParaRPr lang="pt-PT" dirty="0"/>
          </a:p>
        </p:txBody>
      </p:sp>
      <p:sp>
        <p:nvSpPr>
          <p:cNvPr id="7" name="TextBox 6"/>
          <p:cNvSpPr txBox="1"/>
          <p:nvPr/>
        </p:nvSpPr>
        <p:spPr>
          <a:xfrm>
            <a:off x="6948264" y="4915326"/>
            <a:ext cx="1347485" cy="646331"/>
          </a:xfrm>
          <a:prstGeom prst="rect">
            <a:avLst/>
          </a:prstGeom>
          <a:noFill/>
        </p:spPr>
        <p:txBody>
          <a:bodyPr wrap="none" rtlCol="0">
            <a:spAutoFit/>
          </a:bodyPr>
          <a:lstStyle/>
          <a:p>
            <a:r>
              <a:rPr lang="pt-PT" dirty="0" smtClean="0"/>
              <a:t>Adaptação à</a:t>
            </a:r>
          </a:p>
          <a:p>
            <a:r>
              <a:rPr lang="pt-PT" dirty="0" smtClean="0"/>
              <a:t>mudança</a:t>
            </a:r>
            <a:endParaRPr lang="pt-PT" dirty="0"/>
          </a:p>
        </p:txBody>
      </p:sp>
      <p:cxnSp>
        <p:nvCxnSpPr>
          <p:cNvPr id="9" name="Straight Arrow Connector 8"/>
          <p:cNvCxnSpPr/>
          <p:nvPr/>
        </p:nvCxnSpPr>
        <p:spPr>
          <a:xfrm flipV="1">
            <a:off x="2208284" y="1422068"/>
            <a:ext cx="1389104" cy="164689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979712" y="3438292"/>
            <a:ext cx="1080120" cy="161553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059832" y="4725144"/>
            <a:ext cx="5495312"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TextBox 20"/>
          <p:cNvSpPr txBox="1"/>
          <p:nvPr/>
        </p:nvSpPr>
        <p:spPr>
          <a:xfrm>
            <a:off x="3897967" y="808836"/>
            <a:ext cx="2749471" cy="923330"/>
          </a:xfrm>
          <a:prstGeom prst="rect">
            <a:avLst/>
          </a:prstGeom>
          <a:noFill/>
        </p:spPr>
        <p:txBody>
          <a:bodyPr wrap="none" rtlCol="0">
            <a:spAutoFit/>
          </a:bodyPr>
          <a:lstStyle/>
          <a:p>
            <a:r>
              <a:rPr lang="pt-PT" dirty="0" smtClean="0"/>
              <a:t>Direitos de propriedade</a:t>
            </a:r>
          </a:p>
          <a:p>
            <a:r>
              <a:rPr lang="pt-PT" dirty="0" smtClean="0"/>
              <a:t>Regulação</a:t>
            </a:r>
            <a:endParaRPr lang="pt-PT" dirty="0"/>
          </a:p>
          <a:p>
            <a:r>
              <a:rPr lang="pt-PT" dirty="0" smtClean="0"/>
              <a:t>Economia da informação</a:t>
            </a:r>
            <a:endParaRPr lang="pt-PT" dirty="0"/>
          </a:p>
        </p:txBody>
      </p:sp>
      <p:sp>
        <p:nvSpPr>
          <p:cNvPr id="22" name="Oval 21"/>
          <p:cNvSpPr/>
          <p:nvPr/>
        </p:nvSpPr>
        <p:spPr>
          <a:xfrm>
            <a:off x="3603121" y="649570"/>
            <a:ext cx="3246132"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37" name="Straight Arrow Connector 36"/>
          <p:cNvCxnSpPr>
            <a:stCxn id="20" idx="0"/>
          </p:cNvCxnSpPr>
          <p:nvPr/>
        </p:nvCxnSpPr>
        <p:spPr>
          <a:xfrm flipV="1">
            <a:off x="5807488" y="3789040"/>
            <a:ext cx="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193954" y="2377762"/>
            <a:ext cx="32233" cy="4751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203848" y="2852936"/>
            <a:ext cx="5616624"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3587205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1628800"/>
            <a:ext cx="9048750" cy="4100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92446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a:xfrm>
            <a:off x="109637" y="1600200"/>
            <a:ext cx="8982074" cy="4876800"/>
          </a:xfrm>
        </p:spPr>
        <p:txBody>
          <a:bodyPr/>
          <a:lstStyle/>
          <a:p>
            <a:r>
              <a:rPr lang="pt-PT" dirty="0" smtClean="0"/>
              <a:t>M</a:t>
            </a:r>
            <a:endParaRPr lang="pt-PT"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11" y="3247293"/>
            <a:ext cx="8839200" cy="1261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 y="1619329"/>
            <a:ext cx="89820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3568" y="5301208"/>
            <a:ext cx="1390124" cy="646331"/>
          </a:xfrm>
          <a:prstGeom prst="rect">
            <a:avLst/>
          </a:prstGeom>
          <a:noFill/>
        </p:spPr>
        <p:txBody>
          <a:bodyPr wrap="none" rtlCol="0">
            <a:spAutoFit/>
          </a:bodyPr>
          <a:lstStyle/>
          <a:p>
            <a:r>
              <a:rPr lang="pt-PT" dirty="0" smtClean="0"/>
              <a:t>Máximo 1</a:t>
            </a:r>
          </a:p>
          <a:p>
            <a:r>
              <a:rPr lang="pt-PT" dirty="0" smtClean="0"/>
              <a:t>Mínimo 142</a:t>
            </a:r>
            <a:endParaRPr lang="pt-PT" dirty="0"/>
          </a:p>
        </p:txBody>
      </p:sp>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 y="4525606"/>
            <a:ext cx="8929786" cy="487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4603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r>
              <a:rPr lang="pt-PT" dirty="0" smtClean="0"/>
              <a:t>A áfrica perde o tom vermelho no capital social. (instituições informais substituem-se à falta de Estado.</a:t>
            </a:r>
          </a:p>
          <a:p>
            <a:endParaRPr lang="pt-PT" dirty="0" smtClean="0"/>
          </a:p>
          <a:p>
            <a:r>
              <a:rPr lang="pt-PT" dirty="0" smtClean="0"/>
              <a:t>Nos </a:t>
            </a:r>
            <a:r>
              <a:rPr lang="pt-PT" dirty="0" err="1" smtClean="0"/>
              <a:t>gfráficos</a:t>
            </a:r>
            <a:r>
              <a:rPr lang="pt-PT" dirty="0" smtClean="0"/>
              <a:t> </a:t>
            </a:r>
            <a:r>
              <a:rPr lang="pt-PT" dirty="0" err="1" smtClean="0"/>
              <a:t>calrifica-se</a:t>
            </a:r>
            <a:r>
              <a:rPr lang="pt-PT" dirty="0" smtClean="0"/>
              <a:t> </a:t>
            </a:r>
          </a:p>
          <a:p>
            <a:r>
              <a:rPr lang="pt-PT" dirty="0" smtClean="0"/>
              <a:t>Na liberdade individual p médio oriente e Africa do </a:t>
            </a:r>
            <a:r>
              <a:rPr lang="pt-PT" dirty="0" err="1" smtClean="0"/>
              <a:t>Nrte</a:t>
            </a:r>
            <a:r>
              <a:rPr lang="pt-PT" dirty="0" smtClean="0"/>
              <a:t> perde para todos.</a:t>
            </a:r>
          </a:p>
          <a:p>
            <a:r>
              <a:rPr lang="pt-PT" dirty="0" smtClean="0"/>
              <a:t>A Europa está a cima da média em tudo</a:t>
            </a:r>
          </a:p>
          <a:p>
            <a:r>
              <a:rPr lang="pt-PT" dirty="0" smtClean="0"/>
              <a:t>A áfrica abaixo da </a:t>
            </a:r>
            <a:r>
              <a:rPr lang="pt-PT" dirty="0" err="1" smtClean="0"/>
              <a:t>m+edia</a:t>
            </a:r>
            <a:r>
              <a:rPr lang="pt-PT" dirty="0" smtClean="0"/>
              <a:t> em tudo</a:t>
            </a:r>
          </a:p>
          <a:p>
            <a:r>
              <a:rPr lang="pt-PT" dirty="0" smtClean="0"/>
              <a:t>A Ásia –Pacifico está </a:t>
            </a:r>
            <a:r>
              <a:rPr lang="pt-PT" dirty="0" err="1" smtClean="0"/>
              <a:t>emlhor</a:t>
            </a:r>
            <a:r>
              <a:rPr lang="pt-PT" dirty="0" smtClean="0"/>
              <a:t> que a Europa em economia</a:t>
            </a:r>
            <a:endParaRPr lang="pt-PT" dirty="0"/>
          </a:p>
        </p:txBody>
      </p:sp>
    </p:spTree>
    <p:extLst>
      <p:ext uri="{BB962C8B-B14F-4D97-AF65-F5344CB8AC3E}">
        <p14:creationId xmlns:p14="http://schemas.microsoft.com/office/powerpoint/2010/main" val="24049518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476672"/>
            <a:ext cx="6153150"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7927" y="1653779"/>
            <a:ext cx="1656184" cy="1615827"/>
          </a:xfrm>
          <a:prstGeom prst="rect">
            <a:avLst/>
          </a:prstGeom>
        </p:spPr>
        <p:txBody>
          <a:bodyPr wrap="square">
            <a:spAutoFit/>
          </a:bodyPr>
          <a:lstStyle/>
          <a:p>
            <a:r>
              <a:rPr lang="en-US" sz="1100" dirty="0" smtClean="0"/>
              <a:t>Source: Meier</a:t>
            </a:r>
            <a:r>
              <a:rPr lang="en-US" sz="1100" dirty="0"/>
              <a:t>, Gerald and </a:t>
            </a:r>
            <a:r>
              <a:rPr lang="en-US" sz="1100" dirty="0" err="1"/>
              <a:t>Stiglitz</a:t>
            </a:r>
            <a:r>
              <a:rPr lang="en-US" sz="1100" dirty="0"/>
              <a:t>, Joseph ( 2000) </a:t>
            </a:r>
            <a:r>
              <a:rPr lang="en-US" sz="1100" i="1" dirty="0"/>
              <a:t>Frontiers of Development economics </a:t>
            </a:r>
            <a:r>
              <a:rPr lang="en-US" sz="1100" i="1" dirty="0" smtClean="0"/>
              <a:t>.The </a:t>
            </a:r>
            <a:r>
              <a:rPr lang="en-US" sz="1100" i="1" dirty="0"/>
              <a:t>Future in perspective</a:t>
            </a:r>
            <a:r>
              <a:rPr lang="en-US" sz="1100" dirty="0"/>
              <a:t>, World Bank  and Oxford </a:t>
            </a:r>
            <a:r>
              <a:rPr lang="en-US" sz="1100" dirty="0" err="1"/>
              <a:t>Universitry</a:t>
            </a:r>
            <a:r>
              <a:rPr lang="en-US" sz="1100" dirty="0"/>
              <a:t> </a:t>
            </a:r>
            <a:r>
              <a:rPr lang="en-US" sz="1100" dirty="0" smtClean="0"/>
              <a:t>Press, p. 162</a:t>
            </a:r>
            <a:endParaRPr lang="pt-PT" sz="1100" dirty="0"/>
          </a:p>
        </p:txBody>
      </p:sp>
    </p:spTree>
    <p:extLst>
      <p:ext uri="{BB962C8B-B14F-4D97-AF65-F5344CB8AC3E}">
        <p14:creationId xmlns:p14="http://schemas.microsoft.com/office/powerpoint/2010/main" val="8374454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6858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113" y="476672"/>
            <a:ext cx="6664469"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7927" y="1653779"/>
            <a:ext cx="1656184" cy="1615827"/>
          </a:xfrm>
          <a:prstGeom prst="rect">
            <a:avLst/>
          </a:prstGeom>
        </p:spPr>
        <p:txBody>
          <a:bodyPr wrap="square">
            <a:spAutoFit/>
          </a:bodyPr>
          <a:lstStyle/>
          <a:p>
            <a:r>
              <a:rPr lang="en-US" sz="1100" dirty="0" smtClean="0"/>
              <a:t>Source: Meier</a:t>
            </a:r>
            <a:r>
              <a:rPr lang="en-US" sz="1100" dirty="0"/>
              <a:t>, Gerald and </a:t>
            </a:r>
            <a:r>
              <a:rPr lang="en-US" sz="1100" dirty="0" err="1"/>
              <a:t>Stiglitz</a:t>
            </a:r>
            <a:r>
              <a:rPr lang="en-US" sz="1100" dirty="0"/>
              <a:t>, Joseph ( 2000) </a:t>
            </a:r>
            <a:r>
              <a:rPr lang="en-US" sz="1100" i="1" dirty="0"/>
              <a:t>Frontiers of Development economics </a:t>
            </a:r>
            <a:r>
              <a:rPr lang="en-US" sz="1100" i="1" dirty="0" smtClean="0"/>
              <a:t>.The </a:t>
            </a:r>
            <a:r>
              <a:rPr lang="en-US" sz="1100" i="1" dirty="0"/>
              <a:t>Future in perspective</a:t>
            </a:r>
            <a:r>
              <a:rPr lang="en-US" sz="1100" dirty="0"/>
              <a:t>, World Bank  and Oxford </a:t>
            </a:r>
            <a:r>
              <a:rPr lang="en-US" sz="1100" dirty="0" err="1"/>
              <a:t>Universitry</a:t>
            </a:r>
            <a:r>
              <a:rPr lang="en-US" sz="1100" dirty="0"/>
              <a:t> </a:t>
            </a:r>
            <a:r>
              <a:rPr lang="en-US" sz="1100" dirty="0" smtClean="0"/>
              <a:t>Press, p. 156</a:t>
            </a:r>
            <a:endParaRPr lang="pt-PT" sz="1100" dirty="0"/>
          </a:p>
        </p:txBody>
      </p:sp>
    </p:spTree>
    <p:extLst>
      <p:ext uri="{BB962C8B-B14F-4D97-AF65-F5344CB8AC3E}">
        <p14:creationId xmlns:p14="http://schemas.microsoft.com/office/powerpoint/2010/main" val="8089394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8325" y="1866900"/>
            <a:ext cx="546735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237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smtClean="0"/>
              <a:t>2- Causas fundamentais: história e instituições (d. </a:t>
            </a:r>
            <a:r>
              <a:rPr lang="pt-PT" dirty="0" err="1" smtClean="0"/>
              <a:t>Acemoglu</a:t>
            </a:r>
            <a:r>
              <a:rPr lang="pt-PT" dirty="0" smtClean="0"/>
              <a:t>)</a:t>
            </a:r>
            <a:endParaRPr lang="pt-PT" dirty="0"/>
          </a:p>
        </p:txBody>
      </p:sp>
      <p:sp>
        <p:nvSpPr>
          <p:cNvPr id="3" name="Content Placeholder 2"/>
          <p:cNvSpPr>
            <a:spLocks noGrp="1"/>
          </p:cNvSpPr>
          <p:nvPr>
            <p:ph idx="1"/>
          </p:nvPr>
        </p:nvSpPr>
        <p:spPr/>
        <p:txBody>
          <a:bodyPr>
            <a:normAutofit fontScale="92500" lnSpcReduction="10000"/>
          </a:bodyPr>
          <a:lstStyle/>
          <a:p>
            <a:r>
              <a:rPr lang="pt-PT" dirty="0" smtClean="0"/>
              <a:t>Os países com pior prestação têm um factor comum: </a:t>
            </a:r>
            <a:r>
              <a:rPr lang="pt-PT" b="1" dirty="0" smtClean="0"/>
              <a:t>colonização</a:t>
            </a:r>
            <a:r>
              <a:rPr lang="pt-PT" dirty="0" smtClean="0"/>
              <a:t> (entre seculo XVI e o XIX)</a:t>
            </a:r>
          </a:p>
          <a:p>
            <a:r>
              <a:rPr lang="pt-PT" dirty="0" smtClean="0"/>
              <a:t>Mas há países colonizados que têm uma excelente prestação: os EUA, a Austrália. Entre os casos africanos, o Botswana e Angola constituem dois contrastes.</a:t>
            </a:r>
          </a:p>
          <a:p>
            <a:r>
              <a:rPr lang="pt-PT" dirty="0" smtClean="0"/>
              <a:t>A história conta ? </a:t>
            </a:r>
          </a:p>
          <a:p>
            <a:r>
              <a:rPr lang="pt-PT" dirty="0" smtClean="0"/>
              <a:t>Pela relação entre demografia e experiencia colonizadora, na medida em que escassez de recursos humanos instigou a emigração europeia, nuns casos, e noutros instigou a escravatura e actividades extractivas. </a:t>
            </a:r>
          </a:p>
          <a:p>
            <a:r>
              <a:rPr lang="pt-PT" dirty="0" smtClean="0"/>
              <a:t>Instituições extractivas e poder económico e político pouco inclusivo perpetua pós-independência um baixo crescimento.</a:t>
            </a:r>
          </a:p>
          <a:p>
            <a:r>
              <a:rPr lang="pt-PT" dirty="0" smtClean="0"/>
              <a:t>Tese: as instituições é uma variável endógena. O resultado depende da conjugação entre poderes económico e político</a:t>
            </a:r>
            <a:endParaRPr lang="pt-PT" dirty="0"/>
          </a:p>
        </p:txBody>
      </p:sp>
    </p:spTree>
    <p:extLst>
      <p:ext uri="{BB962C8B-B14F-4D97-AF65-F5344CB8AC3E}">
        <p14:creationId xmlns:p14="http://schemas.microsoft.com/office/powerpoint/2010/main" val="23374029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pt-PT" dirty="0" smtClean="0"/>
              <a:t>A história como laboratório: qual a génese do Estado? algumas ideias síntese</a:t>
            </a:r>
          </a:p>
          <a:p>
            <a:endParaRPr lang="pt-PT" dirty="0" smtClean="0"/>
          </a:p>
          <a:p>
            <a:r>
              <a:rPr lang="pt-PT" dirty="0" smtClean="0"/>
              <a:t>Estado: fonte de autoridade que se sobrepõe a outras organizações de natureza tribal</a:t>
            </a:r>
          </a:p>
          <a:p>
            <a:r>
              <a:rPr lang="pt-PT" dirty="0" smtClean="0"/>
              <a:t>Fonte de autoridade legitimada por valores / religião</a:t>
            </a:r>
          </a:p>
          <a:p>
            <a:r>
              <a:rPr lang="pt-PT" dirty="0" smtClean="0"/>
              <a:t>Fonte de autoridade reconhecida como necessária para satisfação de interesse individual : a violência/ guerra</a:t>
            </a:r>
          </a:p>
        </p:txBody>
      </p:sp>
      <p:sp>
        <p:nvSpPr>
          <p:cNvPr id="5" name="Title 1"/>
          <p:cNvSpPr>
            <a:spLocks noGrp="1"/>
          </p:cNvSpPr>
          <p:nvPr>
            <p:ph type="title"/>
          </p:nvPr>
        </p:nvSpPr>
        <p:spPr/>
        <p:txBody>
          <a:bodyPr>
            <a:normAutofit fontScale="90000"/>
          </a:bodyPr>
          <a:lstStyle/>
          <a:p>
            <a:r>
              <a:rPr lang="pt-PT" dirty="0" smtClean="0"/>
              <a:t>3-  Desenvolvimento e a ordem política (F. </a:t>
            </a:r>
            <a:r>
              <a:rPr lang="pt-PT" dirty="0" err="1" smtClean="0"/>
              <a:t>Fukuyama</a:t>
            </a:r>
            <a:r>
              <a:rPr lang="pt-PT" dirty="0" smtClean="0"/>
              <a:t>)</a:t>
            </a:r>
            <a:endParaRPr lang="pt-PT" dirty="0"/>
          </a:p>
        </p:txBody>
      </p:sp>
    </p:spTree>
    <p:extLst>
      <p:ext uri="{BB962C8B-B14F-4D97-AF65-F5344CB8AC3E}">
        <p14:creationId xmlns:p14="http://schemas.microsoft.com/office/powerpoint/2010/main" val="36712440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1.1- As questões nucleares</a:t>
            </a:r>
            <a:endParaRPr lang="pt-PT" dirty="0"/>
          </a:p>
        </p:txBody>
      </p:sp>
      <p:sp>
        <p:nvSpPr>
          <p:cNvPr id="3" name="Content Placeholder 2"/>
          <p:cNvSpPr>
            <a:spLocks noGrp="1"/>
          </p:cNvSpPr>
          <p:nvPr>
            <p:ph idx="1"/>
          </p:nvPr>
        </p:nvSpPr>
        <p:spPr>
          <a:xfrm>
            <a:off x="457200" y="1340768"/>
            <a:ext cx="8229600" cy="5400600"/>
          </a:xfrm>
        </p:spPr>
        <p:txBody>
          <a:bodyPr>
            <a:normAutofit fontScale="70000" lnSpcReduction="20000"/>
          </a:bodyPr>
          <a:lstStyle/>
          <a:p>
            <a:r>
              <a:rPr lang="pt-PT" dirty="0" smtClean="0"/>
              <a:t>Variação do PIB per capita (Crescimento económico moderno) é uma transformação estrutural, com características comuns onde quer que ocorre:</a:t>
            </a:r>
          </a:p>
          <a:p>
            <a:r>
              <a:rPr lang="pt-PT" dirty="0" smtClean="0"/>
              <a:t>A) </a:t>
            </a:r>
            <a:r>
              <a:rPr lang="pt-PT" b="1" dirty="0" smtClean="0"/>
              <a:t>aumento da produtividade </a:t>
            </a:r>
            <a:r>
              <a:rPr lang="pt-PT" dirty="0" smtClean="0"/>
              <a:t>total dos factores -&gt; aumento do rendimento agregado</a:t>
            </a:r>
          </a:p>
          <a:p>
            <a:r>
              <a:rPr lang="pt-PT" dirty="0" smtClean="0"/>
              <a:t>B) alteração do rendimento - &gt; alteração das curvas de indiferença e da curva da oferta </a:t>
            </a:r>
          </a:p>
          <a:p>
            <a:r>
              <a:rPr lang="pt-PT" b="1" dirty="0" smtClean="0"/>
              <a:t>A+B = alteração da estrutura sectorial do produto agregado</a:t>
            </a:r>
          </a:p>
          <a:p>
            <a:r>
              <a:rPr lang="pt-PT" dirty="0" smtClean="0"/>
              <a:t>C) crescimento populacional – com várias fases, mas que radica numa alteração da estrutura etária da população (envelhecimento ou aumento da esperança média de vida)</a:t>
            </a:r>
          </a:p>
          <a:p>
            <a:r>
              <a:rPr lang="pt-PT" dirty="0" smtClean="0"/>
              <a:t>D) alteração nas unidades de produção = transformação organizativa que se associa a especialização funcional em que o mercado se sobrepõe ao autoconsumo</a:t>
            </a:r>
          </a:p>
          <a:p>
            <a:r>
              <a:rPr lang="pt-PT" dirty="0" smtClean="0"/>
              <a:t>A+B+C+D = aumento da </a:t>
            </a:r>
            <a:r>
              <a:rPr lang="pt-PT" b="1" dirty="0" smtClean="0"/>
              <a:t>taxa de urbanização</a:t>
            </a:r>
          </a:p>
          <a:p>
            <a:r>
              <a:rPr lang="pt-PT" dirty="0" smtClean="0"/>
              <a:t>E) rendimentos mais dependentes do trabalho e do capital que da terra</a:t>
            </a:r>
          </a:p>
          <a:p>
            <a:r>
              <a:rPr lang="pt-PT" dirty="0" smtClean="0"/>
              <a:t>F) processo dinâmico </a:t>
            </a:r>
            <a:r>
              <a:rPr lang="pt-PT" b="1" dirty="0" smtClean="0"/>
              <a:t>auto-sustentado por inovação da tecnologia</a:t>
            </a:r>
          </a:p>
          <a:p>
            <a:r>
              <a:rPr lang="pt-PT" dirty="0" smtClean="0"/>
              <a:t>G) </a:t>
            </a:r>
            <a:r>
              <a:rPr lang="pt-PT" b="1" dirty="0" smtClean="0"/>
              <a:t>processo dinâmico que implica grupos sociais ascendentes em termos económicos e políticos e grupos descendentes (ganhadores e perdedores): MOBILIDADE</a:t>
            </a:r>
          </a:p>
          <a:p>
            <a:r>
              <a:rPr lang="pt-PT" dirty="0" smtClean="0"/>
              <a:t>H) </a:t>
            </a:r>
            <a:r>
              <a:rPr lang="pt-PT" u="sng" dirty="0" smtClean="0"/>
              <a:t>não há uma relação directa e comum entre CEM e distribuição igualitária do rendimento</a:t>
            </a:r>
            <a:r>
              <a:rPr lang="pt-PT" dirty="0" smtClean="0"/>
              <a:t>, embora pressuponha níveis superiores de definição de limiar de pobreza.</a:t>
            </a:r>
          </a:p>
          <a:p>
            <a:endParaRPr lang="pt-PT" dirty="0"/>
          </a:p>
        </p:txBody>
      </p:sp>
    </p:spTree>
    <p:extLst>
      <p:ext uri="{BB962C8B-B14F-4D97-AF65-F5344CB8AC3E}">
        <p14:creationId xmlns:p14="http://schemas.microsoft.com/office/powerpoint/2010/main" val="677570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As </a:t>
            </a:r>
            <a:r>
              <a:rPr lang="en-US" dirty="0" err="1" smtClean="0"/>
              <a:t>questões</a:t>
            </a:r>
            <a:r>
              <a:rPr lang="en-US" dirty="0" smtClean="0"/>
              <a:t> </a:t>
            </a:r>
            <a:r>
              <a:rPr lang="en-US" dirty="0" err="1" smtClean="0"/>
              <a:t>nucleares</a:t>
            </a:r>
            <a:endParaRPr lang="pt-PT" dirty="0"/>
          </a:p>
        </p:txBody>
      </p:sp>
      <p:sp>
        <p:nvSpPr>
          <p:cNvPr id="3" name="Content Placeholder 2"/>
          <p:cNvSpPr>
            <a:spLocks noGrp="1"/>
          </p:cNvSpPr>
          <p:nvPr>
            <p:ph idx="1"/>
          </p:nvPr>
        </p:nvSpPr>
        <p:spPr/>
        <p:txBody>
          <a:bodyPr>
            <a:normAutofit fontScale="92500" lnSpcReduction="20000"/>
          </a:bodyPr>
          <a:lstStyle/>
          <a:p>
            <a:r>
              <a:rPr lang="en-US" dirty="0" err="1" smtClean="0"/>
              <a:t>Citações</a:t>
            </a:r>
            <a:r>
              <a:rPr lang="en-US" dirty="0" smtClean="0"/>
              <a:t> de “press release” do Human Development Report de 2013.</a:t>
            </a:r>
          </a:p>
          <a:p>
            <a:r>
              <a:rPr lang="en-US" dirty="0" smtClean="0"/>
              <a:t>India e China </a:t>
            </a:r>
            <a:r>
              <a:rPr lang="en-US" dirty="0" err="1" smtClean="0"/>
              <a:t>duplicaram</a:t>
            </a:r>
            <a:r>
              <a:rPr lang="en-US" dirty="0" smtClean="0"/>
              <a:t> o </a:t>
            </a:r>
            <a:r>
              <a:rPr lang="en-US" dirty="0" err="1" smtClean="0"/>
              <a:t>seu</a:t>
            </a:r>
            <a:r>
              <a:rPr lang="en-US" dirty="0" smtClean="0"/>
              <a:t> </a:t>
            </a:r>
            <a:r>
              <a:rPr lang="en-US" dirty="0" err="1" smtClean="0"/>
              <a:t>produto</a:t>
            </a:r>
            <a:r>
              <a:rPr lang="en-US" dirty="0" smtClean="0"/>
              <a:t> </a:t>
            </a:r>
            <a:r>
              <a:rPr lang="en-US" i="1" dirty="0" smtClean="0"/>
              <a:t>per capita </a:t>
            </a:r>
            <a:r>
              <a:rPr lang="en-US" dirty="0" smtClean="0"/>
              <a:t>em </a:t>
            </a:r>
            <a:r>
              <a:rPr lang="en-US" dirty="0" err="1" smtClean="0"/>
              <a:t>menos</a:t>
            </a:r>
            <a:r>
              <a:rPr lang="en-US" dirty="0" smtClean="0"/>
              <a:t> de 20 </a:t>
            </a:r>
            <a:r>
              <a:rPr lang="en-US" dirty="0" err="1" smtClean="0"/>
              <a:t>anos</a:t>
            </a:r>
            <a:r>
              <a:rPr lang="en-US" dirty="0" smtClean="0"/>
              <a:t> “</a:t>
            </a:r>
            <a:r>
              <a:rPr lang="en-US" i="1" dirty="0" smtClean="0"/>
              <a:t>a </a:t>
            </a:r>
            <a:r>
              <a:rPr lang="en-US" i="1" dirty="0"/>
              <a:t>rate twice as fast as </a:t>
            </a:r>
            <a:r>
              <a:rPr lang="en-US" i="1" dirty="0" smtClean="0"/>
              <a:t>that during </a:t>
            </a:r>
            <a:r>
              <a:rPr lang="en-US" i="1" dirty="0"/>
              <a:t>the </a:t>
            </a:r>
            <a:r>
              <a:rPr lang="en-US" b="1" i="1" dirty="0"/>
              <a:t>Industrial Revolution </a:t>
            </a:r>
            <a:r>
              <a:rPr lang="en-US" i="1" dirty="0"/>
              <a:t>in Europe and North America. “</a:t>
            </a:r>
            <a:r>
              <a:rPr lang="en-US" b="1" i="1" dirty="0"/>
              <a:t>The Industrial Revolution</a:t>
            </a:r>
            <a:r>
              <a:rPr lang="en-US" i="1" dirty="0"/>
              <a:t> was a </a:t>
            </a:r>
            <a:r>
              <a:rPr lang="en-US" i="1" dirty="0" smtClean="0"/>
              <a:t>story of </a:t>
            </a:r>
            <a:r>
              <a:rPr lang="en-US" i="1" dirty="0"/>
              <a:t>perhaps a hundred million people, but this is a story about billions of people,”</a:t>
            </a:r>
            <a:r>
              <a:rPr lang="en-US" dirty="0"/>
              <a:t> </a:t>
            </a:r>
            <a:r>
              <a:rPr lang="en-US" dirty="0" err="1" smtClean="0"/>
              <a:t>afirma</a:t>
            </a:r>
            <a:r>
              <a:rPr lang="en-US" dirty="0" smtClean="0"/>
              <a:t>  </a:t>
            </a:r>
            <a:r>
              <a:rPr lang="en-US" dirty="0"/>
              <a:t>Khalid Malik, </a:t>
            </a:r>
            <a:r>
              <a:rPr lang="en-US" dirty="0" err="1" smtClean="0"/>
              <a:t>autor</a:t>
            </a:r>
            <a:r>
              <a:rPr lang="en-US" dirty="0" smtClean="0"/>
              <a:t> </a:t>
            </a:r>
            <a:r>
              <a:rPr lang="en-US" dirty="0" err="1" smtClean="0"/>
              <a:t>responsável</a:t>
            </a:r>
            <a:r>
              <a:rPr lang="en-US" dirty="0" smtClean="0"/>
              <a:t> </a:t>
            </a:r>
            <a:r>
              <a:rPr lang="en-US" dirty="0" err="1" smtClean="0"/>
              <a:t>pelo</a:t>
            </a:r>
            <a:r>
              <a:rPr lang="en-US" dirty="0" smtClean="0"/>
              <a:t> </a:t>
            </a:r>
            <a:r>
              <a:rPr lang="en-US" dirty="0" err="1" smtClean="0"/>
              <a:t>Relatório</a:t>
            </a:r>
            <a:endParaRPr lang="pt-PT" dirty="0"/>
          </a:p>
          <a:p>
            <a:r>
              <a:rPr lang="en-US" dirty="0" smtClean="0"/>
              <a:t>Em  </a:t>
            </a:r>
            <a:r>
              <a:rPr lang="en-US" dirty="0"/>
              <a:t>2020, </a:t>
            </a:r>
            <a:r>
              <a:rPr lang="en-US" dirty="0" smtClean="0"/>
              <a:t>o </a:t>
            </a:r>
            <a:r>
              <a:rPr lang="en-US" dirty="0" err="1" smtClean="0"/>
              <a:t>produto</a:t>
            </a:r>
            <a:r>
              <a:rPr lang="en-US" dirty="0" smtClean="0"/>
              <a:t> das </a:t>
            </a:r>
            <a:r>
              <a:rPr lang="en-US" dirty="0" err="1" smtClean="0"/>
              <a:t>três</a:t>
            </a:r>
            <a:r>
              <a:rPr lang="en-US" dirty="0" smtClean="0"/>
              <a:t> </a:t>
            </a:r>
            <a:r>
              <a:rPr lang="en-US" dirty="0" err="1" smtClean="0"/>
              <a:t>economias</a:t>
            </a:r>
            <a:r>
              <a:rPr lang="en-US" dirty="0" smtClean="0"/>
              <a:t> </a:t>
            </a:r>
            <a:r>
              <a:rPr lang="en-US" dirty="0" err="1" smtClean="0"/>
              <a:t>lideres</a:t>
            </a:r>
            <a:r>
              <a:rPr lang="en-US" dirty="0" smtClean="0"/>
              <a:t> do “</a:t>
            </a:r>
            <a:r>
              <a:rPr lang="en-US" dirty="0" err="1" smtClean="0"/>
              <a:t>Sul</a:t>
            </a:r>
            <a:r>
              <a:rPr lang="en-US" dirty="0" smtClean="0"/>
              <a:t>”  _ China</a:t>
            </a:r>
            <a:r>
              <a:rPr lang="en-US" dirty="0"/>
              <a:t>, </a:t>
            </a:r>
            <a:r>
              <a:rPr lang="en-US" dirty="0" smtClean="0"/>
              <a:t>India, Brazil— </a:t>
            </a:r>
            <a:r>
              <a:rPr lang="en-US" dirty="0" err="1" smtClean="0"/>
              <a:t>Ultrapassará</a:t>
            </a:r>
            <a:r>
              <a:rPr lang="en-US" dirty="0" smtClean="0"/>
              <a:t> o </a:t>
            </a:r>
            <a:r>
              <a:rPr lang="en-US" dirty="0" err="1" smtClean="0"/>
              <a:t>produto</a:t>
            </a:r>
            <a:r>
              <a:rPr lang="en-US" dirty="0" smtClean="0"/>
              <a:t> </a:t>
            </a:r>
            <a:r>
              <a:rPr lang="en-US" dirty="0" err="1" smtClean="0"/>
              <a:t>agregado</a:t>
            </a:r>
            <a:r>
              <a:rPr lang="en-US" dirty="0" smtClean="0"/>
              <a:t> dos EUA, </a:t>
            </a:r>
            <a:r>
              <a:rPr lang="en-US" dirty="0" err="1" smtClean="0"/>
              <a:t>Alemanha</a:t>
            </a:r>
            <a:r>
              <a:rPr lang="en-US" dirty="0" smtClean="0"/>
              <a:t>, RU, </a:t>
            </a:r>
            <a:r>
              <a:rPr lang="en-US" dirty="0" err="1" smtClean="0"/>
              <a:t>França</a:t>
            </a:r>
            <a:r>
              <a:rPr lang="en-US" dirty="0" smtClean="0"/>
              <a:t>, </a:t>
            </a:r>
            <a:r>
              <a:rPr lang="en-US" dirty="0" err="1" smtClean="0"/>
              <a:t>Canadá</a:t>
            </a:r>
            <a:r>
              <a:rPr lang="en-US" dirty="0" smtClean="0"/>
              <a:t> e </a:t>
            </a:r>
            <a:r>
              <a:rPr lang="en-US" dirty="0" err="1" smtClean="0"/>
              <a:t>Itália</a:t>
            </a:r>
            <a:r>
              <a:rPr lang="en-US" dirty="0" smtClean="0"/>
              <a:t> </a:t>
            </a:r>
            <a:endParaRPr lang="en-US" dirty="0"/>
          </a:p>
          <a:p>
            <a:r>
              <a:rPr lang="en-US" dirty="0" smtClean="0"/>
              <a:t>“ </a:t>
            </a:r>
            <a:r>
              <a:rPr lang="en-US" i="1" dirty="0" smtClean="0"/>
              <a:t>The </a:t>
            </a:r>
            <a:r>
              <a:rPr lang="en-US" i="1" dirty="0"/>
              <a:t>world is witnessing an epochal “global rebalancing.” The rise of the South reverses the huge </a:t>
            </a:r>
            <a:r>
              <a:rPr lang="en-US" i="1" dirty="0" smtClean="0"/>
              <a:t>shift that </a:t>
            </a:r>
            <a:r>
              <a:rPr lang="en-US" i="1" dirty="0"/>
              <a:t>saw Europe and North America eclipse the rest of the world, beginning with the </a:t>
            </a:r>
            <a:r>
              <a:rPr lang="en-US" b="1" i="1" dirty="0" smtClean="0"/>
              <a:t>industrial revolution</a:t>
            </a:r>
            <a:r>
              <a:rPr lang="en-US" i="1" dirty="0"/>
              <a:t>, through </a:t>
            </a:r>
            <a:r>
              <a:rPr lang="en-US" i="1" u="sng" dirty="0"/>
              <a:t>the colonial era </a:t>
            </a:r>
            <a:r>
              <a:rPr lang="en-US" i="1" dirty="0"/>
              <a:t>to the two World Wars in the 20th </a:t>
            </a:r>
            <a:r>
              <a:rPr lang="en-US" i="1" dirty="0" smtClean="0"/>
              <a:t>century”</a:t>
            </a:r>
            <a:endParaRPr lang="pt-PT" i="1" dirty="0"/>
          </a:p>
        </p:txBody>
      </p:sp>
    </p:spTree>
    <p:extLst>
      <p:ext uri="{BB962C8B-B14F-4D97-AF65-F5344CB8AC3E}">
        <p14:creationId xmlns:p14="http://schemas.microsoft.com/office/powerpoint/2010/main" val="3730519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327248"/>
          </a:xfrm>
        </p:spPr>
        <p:txBody>
          <a:bodyPr>
            <a:noAutofit/>
          </a:bodyPr>
          <a:lstStyle/>
          <a:p>
            <a:r>
              <a:rPr lang="pt-PT" sz="2800" dirty="0" smtClean="0"/>
              <a:t>1.1- As questões nucleares</a:t>
            </a:r>
            <a:endParaRPr lang="pt-PT"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999547"/>
              </p:ext>
            </p:extLst>
          </p:nvPr>
        </p:nvGraphicFramePr>
        <p:xfrm>
          <a:off x="457200" y="1600200"/>
          <a:ext cx="8229600" cy="449309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79512" y="6166350"/>
            <a:ext cx="7704856" cy="461665"/>
          </a:xfrm>
          <a:prstGeom prst="rect">
            <a:avLst/>
          </a:prstGeom>
          <a:noFill/>
        </p:spPr>
        <p:txBody>
          <a:bodyPr wrap="square" rtlCol="0">
            <a:spAutoFit/>
          </a:bodyPr>
          <a:lstStyle/>
          <a:p>
            <a:r>
              <a:rPr lang="pt-PT" sz="1200" dirty="0" smtClean="0"/>
              <a:t>Fonte: A</a:t>
            </a:r>
            <a:r>
              <a:rPr lang="pt-PT" sz="1200" dirty="0"/>
              <a:t>. </a:t>
            </a:r>
            <a:r>
              <a:rPr lang="pt-PT" sz="1200" dirty="0" err="1" smtClean="0"/>
              <a:t>Maddison</a:t>
            </a:r>
            <a:r>
              <a:rPr lang="pt-PT" sz="1200" dirty="0" smtClean="0"/>
              <a:t>, </a:t>
            </a:r>
            <a:r>
              <a:rPr lang="pt-PT" sz="1200" dirty="0" err="1" smtClean="0"/>
              <a:t>The</a:t>
            </a:r>
            <a:r>
              <a:rPr lang="pt-PT" sz="1200" dirty="0" smtClean="0"/>
              <a:t> </a:t>
            </a:r>
            <a:r>
              <a:rPr lang="pt-PT" sz="1200" dirty="0" err="1" smtClean="0"/>
              <a:t>World</a:t>
            </a:r>
            <a:r>
              <a:rPr lang="pt-PT" sz="1200" dirty="0" smtClean="0"/>
              <a:t> </a:t>
            </a:r>
            <a:r>
              <a:rPr lang="pt-PT" sz="1200" dirty="0" err="1" smtClean="0"/>
              <a:t>Economy</a:t>
            </a:r>
            <a:r>
              <a:rPr lang="pt-PT" sz="1200" dirty="0" smtClean="0"/>
              <a:t>, A </a:t>
            </a:r>
            <a:r>
              <a:rPr lang="pt-PT" sz="1200" dirty="0" err="1" smtClean="0"/>
              <a:t>Millenial</a:t>
            </a:r>
            <a:r>
              <a:rPr lang="pt-PT" sz="1200" dirty="0" smtClean="0"/>
              <a:t> Perspective in http</a:t>
            </a:r>
            <a:r>
              <a:rPr lang="pt-PT" sz="1200" dirty="0"/>
              <a:t>://blogs2.lesechos.fr/IMG/pdf/Statistiques_historiques_OCDE_par_pays_depuis_1820.pdfn</a:t>
            </a:r>
          </a:p>
        </p:txBody>
      </p:sp>
      <p:sp>
        <p:nvSpPr>
          <p:cNvPr id="3" name="TextBox 2"/>
          <p:cNvSpPr txBox="1"/>
          <p:nvPr/>
        </p:nvSpPr>
        <p:spPr>
          <a:xfrm>
            <a:off x="539552" y="1268760"/>
            <a:ext cx="8250977" cy="646331"/>
          </a:xfrm>
          <a:prstGeom prst="rect">
            <a:avLst/>
          </a:prstGeom>
          <a:noFill/>
        </p:spPr>
        <p:txBody>
          <a:bodyPr wrap="none" rtlCol="0">
            <a:spAutoFit/>
          </a:bodyPr>
          <a:lstStyle/>
          <a:p>
            <a:r>
              <a:rPr lang="pt-PT" dirty="0"/>
              <a:t>Percentagem do produto mundial por grandes unidades políticas e geográficas</a:t>
            </a:r>
            <a:br>
              <a:rPr lang="pt-PT" dirty="0"/>
            </a:br>
            <a:endParaRPr lang="pt-PT" dirty="0"/>
          </a:p>
        </p:txBody>
      </p:sp>
    </p:spTree>
    <p:extLst>
      <p:ext uri="{BB962C8B-B14F-4D97-AF65-F5344CB8AC3E}">
        <p14:creationId xmlns:p14="http://schemas.microsoft.com/office/powerpoint/2010/main" val="992568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1.1- As questões nucleares</a:t>
            </a:r>
            <a:endParaRPr lang="pt-PT" dirty="0"/>
          </a:p>
        </p:txBody>
      </p:sp>
      <p:sp>
        <p:nvSpPr>
          <p:cNvPr id="3" name="Content Placeholder 2"/>
          <p:cNvSpPr>
            <a:spLocks noGrp="1"/>
          </p:cNvSpPr>
          <p:nvPr>
            <p:ph idx="1"/>
          </p:nvPr>
        </p:nvSpPr>
        <p:spPr/>
        <p:txBody>
          <a:bodyPr>
            <a:normAutofit/>
          </a:bodyPr>
          <a:lstStyle/>
          <a:p>
            <a:r>
              <a:rPr lang="pt-PT" dirty="0" smtClean="0"/>
              <a:t>Crescimento económico um fenómeno de longa duração.</a:t>
            </a:r>
          </a:p>
          <a:p>
            <a:r>
              <a:rPr lang="pt-PT" dirty="0" smtClean="0"/>
              <a:t> História e Economia contribuem para uma abordagem descritiva do processo e identificação de factores explicativos na sequência da II Guerra</a:t>
            </a:r>
          </a:p>
          <a:p>
            <a:pPr marL="0" indent="0">
              <a:buNone/>
            </a:pPr>
            <a:endParaRPr lang="pt-PT" dirty="0" smtClean="0"/>
          </a:p>
          <a:p>
            <a:pPr marL="0" indent="0">
              <a:buNone/>
            </a:pPr>
            <a:r>
              <a:rPr lang="pt-PT" dirty="0" smtClean="0"/>
              <a:t>Simon </a:t>
            </a:r>
            <a:r>
              <a:rPr lang="pt-PT" dirty="0" err="1" smtClean="0"/>
              <a:t>Kuznets</a:t>
            </a:r>
            <a:r>
              <a:rPr lang="pt-PT" dirty="0" smtClean="0"/>
              <a:t> –</a:t>
            </a:r>
            <a:r>
              <a:rPr lang="en-US" i="1" dirty="0" smtClean="0"/>
              <a:t>Modern </a:t>
            </a:r>
            <a:r>
              <a:rPr lang="en-US" i="1" dirty="0"/>
              <a:t>Economic Growth: Rate, Structure, and </a:t>
            </a:r>
            <a:r>
              <a:rPr lang="en-US" i="1" dirty="0" smtClean="0"/>
              <a:t>Spread</a:t>
            </a:r>
            <a:r>
              <a:rPr lang="en-US" dirty="0" smtClean="0"/>
              <a:t>. </a:t>
            </a:r>
            <a:r>
              <a:rPr lang="en-US" dirty="0"/>
              <a:t>(1966</a:t>
            </a:r>
            <a:r>
              <a:rPr lang="en-US" dirty="0" smtClean="0"/>
              <a:t>), </a:t>
            </a:r>
          </a:p>
          <a:p>
            <a:pPr marL="0" indent="0">
              <a:buNone/>
            </a:pPr>
            <a:r>
              <a:rPr lang="pt-PT" dirty="0" smtClean="0"/>
              <a:t>Walter </a:t>
            </a:r>
            <a:r>
              <a:rPr lang="pt-PT" dirty="0" err="1" smtClean="0"/>
              <a:t>Rostow</a:t>
            </a:r>
            <a:r>
              <a:rPr lang="pt-PT" dirty="0" smtClean="0"/>
              <a:t> - </a:t>
            </a:r>
            <a:r>
              <a:rPr lang="en-US" i="1" dirty="0" smtClean="0"/>
              <a:t>The </a:t>
            </a:r>
            <a:r>
              <a:rPr lang="en-US" i="1" dirty="0"/>
              <a:t>Stages of Economic Growth: A Non-Communist Manifesto</a:t>
            </a:r>
            <a:r>
              <a:rPr lang="en-US" dirty="0"/>
              <a:t>, 1960. </a:t>
            </a:r>
            <a:endParaRPr lang="en-US" dirty="0" smtClean="0"/>
          </a:p>
          <a:p>
            <a:pPr marL="0" indent="0">
              <a:buNone/>
            </a:pPr>
            <a:r>
              <a:rPr lang="pt-PT" dirty="0" err="1"/>
              <a:t>Alexander</a:t>
            </a:r>
            <a:r>
              <a:rPr lang="pt-PT" dirty="0"/>
              <a:t> </a:t>
            </a:r>
            <a:r>
              <a:rPr lang="pt-PT" dirty="0" err="1"/>
              <a:t>Gerschenkron</a:t>
            </a:r>
            <a:r>
              <a:rPr lang="pt-PT" dirty="0"/>
              <a:t>- </a:t>
            </a:r>
            <a:r>
              <a:rPr lang="en-US" dirty="0"/>
              <a:t>Economic backwardness in historical perspective, 1962- </a:t>
            </a:r>
          </a:p>
          <a:p>
            <a:pPr marL="0" indent="0">
              <a:buNone/>
            </a:pPr>
            <a:endParaRPr lang="en-US" dirty="0" smtClean="0"/>
          </a:p>
          <a:p>
            <a:pPr marL="0" indent="0">
              <a:buNone/>
            </a:pPr>
            <a:endParaRPr lang="en-US" dirty="0"/>
          </a:p>
          <a:p>
            <a:pPr marL="0" indent="0">
              <a:buNone/>
            </a:pPr>
            <a:endParaRPr lang="pt-PT" dirty="0"/>
          </a:p>
        </p:txBody>
      </p:sp>
    </p:spTree>
    <p:extLst>
      <p:ext uri="{BB962C8B-B14F-4D97-AF65-F5344CB8AC3E}">
        <p14:creationId xmlns:p14="http://schemas.microsoft.com/office/powerpoint/2010/main" val="3122089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pt-PT" dirty="0"/>
              <a:t>Simon </a:t>
            </a:r>
            <a:r>
              <a:rPr lang="pt-PT" dirty="0" err="1"/>
              <a:t>Kuznets</a:t>
            </a:r>
            <a:r>
              <a:rPr lang="pt-PT" dirty="0"/>
              <a:t> – crescimento económico moderno como  </a:t>
            </a:r>
            <a:r>
              <a:rPr lang="pt-PT" dirty="0" smtClean="0"/>
              <a:t>um processo ( e uma época económica) identificável </a:t>
            </a:r>
            <a:r>
              <a:rPr lang="pt-PT" dirty="0"/>
              <a:t>por indicadores </a:t>
            </a:r>
            <a:r>
              <a:rPr lang="pt-PT" dirty="0" smtClean="0"/>
              <a:t>agregados e regularidades </a:t>
            </a:r>
            <a:r>
              <a:rPr lang="pt-PT" dirty="0"/>
              <a:t>nas </a:t>
            </a:r>
            <a:r>
              <a:rPr lang="pt-PT" dirty="0" smtClean="0"/>
              <a:t>transformações estruturais.</a:t>
            </a:r>
          </a:p>
          <a:p>
            <a:r>
              <a:rPr lang="pt-PT" dirty="0" smtClean="0"/>
              <a:t>Walter </a:t>
            </a:r>
            <a:r>
              <a:rPr lang="pt-PT" dirty="0" err="1"/>
              <a:t>Rostow</a:t>
            </a:r>
            <a:r>
              <a:rPr lang="pt-PT" dirty="0"/>
              <a:t> - </a:t>
            </a:r>
            <a:r>
              <a:rPr lang="pt-PT" i="1" dirty="0" err="1"/>
              <a:t>The</a:t>
            </a:r>
            <a:r>
              <a:rPr lang="pt-PT" i="1" dirty="0"/>
              <a:t> </a:t>
            </a:r>
            <a:r>
              <a:rPr lang="pt-PT" i="1" dirty="0" err="1"/>
              <a:t>Stages</a:t>
            </a:r>
            <a:r>
              <a:rPr lang="pt-PT" i="1" dirty="0"/>
              <a:t> </a:t>
            </a:r>
            <a:r>
              <a:rPr lang="en-US" sz="1900" dirty="0"/>
              <a:t>“Although the period of transition--between the traditional society and the </a:t>
            </a:r>
            <a:r>
              <a:rPr lang="en-US" sz="1900" dirty="0" smtClean="0"/>
              <a:t>take-off saw </a:t>
            </a:r>
            <a:r>
              <a:rPr lang="en-US" sz="1900" dirty="0"/>
              <a:t>major changes in both the economy itself and in the balance of social values, a decisive feature was often political. Politically, the building of an effective centralized national </a:t>
            </a:r>
            <a:r>
              <a:rPr lang="en-US" sz="1900" dirty="0" smtClean="0"/>
              <a:t> state… </a:t>
            </a:r>
            <a:r>
              <a:rPr lang="en-US" sz="1900" dirty="0"/>
              <a:t>was a decisive aspect of the preconditions period; and it was, almost universally, a necessary condition for take-off” – </a:t>
            </a:r>
            <a:r>
              <a:rPr lang="en-US" sz="1900" dirty="0" err="1"/>
              <a:t>Capítulo</a:t>
            </a:r>
            <a:r>
              <a:rPr lang="en-US" sz="1900" dirty="0"/>
              <a:t> </a:t>
            </a:r>
            <a:r>
              <a:rPr lang="en-US" sz="1900" dirty="0" smtClean="0"/>
              <a:t>2.</a:t>
            </a:r>
          </a:p>
          <a:p>
            <a:r>
              <a:rPr lang="pt-PT" dirty="0" err="1" smtClean="0"/>
              <a:t>Alexander</a:t>
            </a:r>
            <a:r>
              <a:rPr lang="pt-PT" dirty="0" smtClean="0"/>
              <a:t> </a:t>
            </a:r>
            <a:r>
              <a:rPr lang="pt-PT" dirty="0" err="1" smtClean="0"/>
              <a:t>Gerschenkron</a:t>
            </a:r>
            <a:r>
              <a:rPr lang="pt-PT" dirty="0" smtClean="0"/>
              <a:t>- </a:t>
            </a:r>
            <a:r>
              <a:rPr lang="en-US" dirty="0"/>
              <a:t>Economic backwardness in historical </a:t>
            </a:r>
            <a:r>
              <a:rPr lang="en-US" dirty="0" smtClean="0"/>
              <a:t>perspective, 1962- As </a:t>
            </a:r>
            <a:r>
              <a:rPr lang="en-US" dirty="0" err="1" smtClean="0"/>
              <a:t>especificidades</a:t>
            </a:r>
            <a:r>
              <a:rPr lang="en-US" dirty="0" smtClean="0"/>
              <a:t> do </a:t>
            </a:r>
            <a:r>
              <a:rPr lang="en-US" dirty="0" err="1" smtClean="0"/>
              <a:t>atraso</a:t>
            </a:r>
            <a:r>
              <a:rPr lang="en-US" dirty="0" smtClean="0"/>
              <a:t> – o </a:t>
            </a:r>
            <a:r>
              <a:rPr lang="en-US" dirty="0" err="1" smtClean="0"/>
              <a:t>exemplo</a:t>
            </a:r>
            <a:r>
              <a:rPr lang="en-US" dirty="0" smtClean="0"/>
              <a:t> da Europa no </a:t>
            </a:r>
            <a:r>
              <a:rPr lang="en-US" dirty="0" err="1" smtClean="0"/>
              <a:t>século</a:t>
            </a:r>
            <a:r>
              <a:rPr lang="en-US" dirty="0" smtClean="0"/>
              <a:t> XIX - </a:t>
            </a:r>
            <a:r>
              <a:rPr lang="en-US" dirty="0" err="1" smtClean="0"/>
              <a:t>destaque</a:t>
            </a:r>
            <a:r>
              <a:rPr lang="en-US" dirty="0" smtClean="0"/>
              <a:t> para as </a:t>
            </a:r>
            <a:r>
              <a:rPr lang="en-US" dirty="0" err="1" smtClean="0"/>
              <a:t>instituições</a:t>
            </a:r>
            <a:r>
              <a:rPr lang="en-US" dirty="0" smtClean="0"/>
              <a:t> </a:t>
            </a:r>
            <a:r>
              <a:rPr lang="en-US" dirty="0" err="1" smtClean="0"/>
              <a:t>políticas</a:t>
            </a:r>
            <a:r>
              <a:rPr lang="en-US" dirty="0" smtClean="0"/>
              <a:t> e para o </a:t>
            </a:r>
            <a:r>
              <a:rPr lang="en-US" dirty="0" err="1" smtClean="0"/>
              <a:t>papel</a:t>
            </a:r>
            <a:r>
              <a:rPr lang="en-US" dirty="0" smtClean="0"/>
              <a:t> do Estado  </a:t>
            </a:r>
            <a:r>
              <a:rPr lang="en-US" dirty="0" err="1" smtClean="0"/>
              <a:t>na</a:t>
            </a:r>
            <a:r>
              <a:rPr lang="en-US" dirty="0" smtClean="0"/>
              <a:t> </a:t>
            </a:r>
            <a:r>
              <a:rPr lang="en-US" dirty="0" err="1" smtClean="0"/>
              <a:t>superação</a:t>
            </a:r>
            <a:r>
              <a:rPr lang="en-US" dirty="0" smtClean="0"/>
              <a:t> do </a:t>
            </a:r>
            <a:r>
              <a:rPr lang="en-US" dirty="0" err="1" smtClean="0"/>
              <a:t>atraso</a:t>
            </a:r>
            <a:r>
              <a:rPr lang="en-US" dirty="0" smtClean="0"/>
              <a:t>. </a:t>
            </a:r>
            <a:endParaRPr lang="pt-PT" dirty="0"/>
          </a:p>
        </p:txBody>
      </p:sp>
      <p:sp>
        <p:nvSpPr>
          <p:cNvPr id="4" name="Title 1"/>
          <p:cNvSpPr>
            <a:spLocks noGrp="1"/>
          </p:cNvSpPr>
          <p:nvPr>
            <p:ph type="title"/>
          </p:nvPr>
        </p:nvSpPr>
        <p:spPr/>
        <p:txBody>
          <a:bodyPr/>
          <a:lstStyle/>
          <a:p>
            <a:r>
              <a:rPr lang="pt-PT" dirty="0" smtClean="0"/>
              <a:t>1.1- As questões nucleares</a:t>
            </a:r>
            <a:endParaRPr lang="pt-PT" dirty="0"/>
          </a:p>
        </p:txBody>
      </p:sp>
    </p:spTree>
    <p:extLst>
      <p:ext uri="{BB962C8B-B14F-4D97-AF65-F5344CB8AC3E}">
        <p14:creationId xmlns:p14="http://schemas.microsoft.com/office/powerpoint/2010/main" val="786604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1.1- Questões nucleares</a:t>
            </a:r>
            <a:endParaRPr lang="pt-PT" dirty="0"/>
          </a:p>
        </p:txBody>
      </p:sp>
      <p:sp>
        <p:nvSpPr>
          <p:cNvPr id="3" name="Content Placeholder 2"/>
          <p:cNvSpPr>
            <a:spLocks noGrp="1"/>
          </p:cNvSpPr>
          <p:nvPr>
            <p:ph idx="1"/>
          </p:nvPr>
        </p:nvSpPr>
        <p:spPr/>
        <p:txBody>
          <a:bodyPr/>
          <a:lstStyle/>
          <a:p>
            <a:r>
              <a:rPr lang="pt-PT" dirty="0" smtClean="0"/>
              <a:t>Por que ocorreu esta transformação primeiramente em certos espaços do mundo?</a:t>
            </a:r>
          </a:p>
          <a:p>
            <a:endParaRPr lang="pt-PT" dirty="0" smtClean="0"/>
          </a:p>
          <a:p>
            <a:r>
              <a:rPr lang="pt-PT" dirty="0" smtClean="0"/>
              <a:t>É possível que todas as sociedades experimentem esta transformação? </a:t>
            </a:r>
          </a:p>
          <a:p>
            <a:endParaRPr lang="pt-PT" dirty="0"/>
          </a:p>
          <a:p>
            <a:r>
              <a:rPr lang="pt-PT" dirty="0" smtClean="0"/>
              <a:t>As respostas foram avançadas pela teoria económica</a:t>
            </a:r>
            <a:endParaRPr lang="pt-PT" dirty="0"/>
          </a:p>
        </p:txBody>
      </p:sp>
    </p:spTree>
    <p:extLst>
      <p:ext uri="{BB962C8B-B14F-4D97-AF65-F5344CB8AC3E}">
        <p14:creationId xmlns:p14="http://schemas.microsoft.com/office/powerpoint/2010/main" val="10102384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Clarity</Template>
  <TotalTime>4175</TotalTime>
  <Words>4234</Words>
  <Application>Microsoft Office PowerPoint</Application>
  <PresentationFormat>On-screen Show (4:3)</PresentationFormat>
  <Paragraphs>369</Paragraphs>
  <Slides>48</Slides>
  <Notes>47</Notes>
  <HiddenSlides>1</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Clarity</vt:lpstr>
      <vt:lpstr>Aula 11- Instituições e desenvolvimento: quadros teóricos de análise</vt:lpstr>
      <vt:lpstr>Bibliografia</vt:lpstr>
      <vt:lpstr>PowerPoint Presentation</vt:lpstr>
      <vt:lpstr>PowerPoint Presentation</vt:lpstr>
      <vt:lpstr>1.1 As questões nucleares</vt:lpstr>
      <vt:lpstr>1.1- As questões nucleares</vt:lpstr>
      <vt:lpstr>1.1- As questões nucleares</vt:lpstr>
      <vt:lpstr>1.1- As questões nucleares</vt:lpstr>
      <vt:lpstr>1.1- Questões nucleares</vt:lpstr>
      <vt:lpstr>1.2- A evolução das recomendações  </vt:lpstr>
      <vt:lpstr> </vt:lpstr>
      <vt:lpstr>1.2- A evolução das recomendações  </vt:lpstr>
      <vt:lpstr>1.2- A evolução das recomendações  </vt:lpstr>
      <vt:lpstr>1.2- A evolução das recomendações  </vt:lpstr>
      <vt:lpstr>http://internationalpropertyrightsindex.org/about</vt:lpstr>
      <vt:lpstr>1.2- A evolução das recomendações  </vt:lpstr>
      <vt:lpstr>2- A afirmação das instituições</vt:lpstr>
      <vt:lpstr>2- A afirmação das instituições</vt:lpstr>
      <vt:lpstr>2- A afirmação das instituições</vt:lpstr>
      <vt:lpstr>2- A afirmação das instituições</vt:lpstr>
      <vt:lpstr>2- A afirmação das instituições</vt:lpstr>
      <vt:lpstr>2- A afirmação das instituições</vt:lpstr>
      <vt:lpstr>2- A afirmação das instituições</vt:lpstr>
      <vt:lpstr>2- A afirmação das instituições</vt:lpstr>
      <vt:lpstr>2- A afirmação das instituições</vt:lpstr>
      <vt:lpstr>2- A afirmação das instituições</vt:lpstr>
      <vt:lpstr>PowerPoint Presentation</vt:lpstr>
      <vt:lpstr>3- Economia e Desenvolvimento: o mundo visto por indicadores </vt:lpstr>
      <vt:lpstr>PowerPoint Presentation</vt:lpstr>
      <vt:lpstr>PowerPoint Presentation</vt:lpstr>
      <vt:lpstr> Economia</vt:lpstr>
      <vt:lpstr>Instituições políticas</vt:lpstr>
      <vt:lpstr>Educação</vt:lpstr>
      <vt:lpstr>Saúde</vt:lpstr>
      <vt:lpstr>Segurança (interna e externa)</vt:lpstr>
      <vt:lpstr>Liberdade (de escolhas e de expressão) e tolerância social</vt:lpstr>
      <vt:lpstr>Capital social: coesão e compromisso; redes sociais e comunitárias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Causas fundamentais: história e instituições (d. Acemoglu)</vt:lpstr>
      <vt:lpstr>3-  Desenvolvimento e a ordem política (F. Fukuyama)</vt:lpstr>
      <vt:lpstr>1.1- As questões nucleares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GHES</dc:creator>
  <cp:lastModifiedBy>Maria Leonor Freire Costa</cp:lastModifiedBy>
  <cp:revision>93</cp:revision>
  <cp:lastPrinted>2015-11-24T19:07:33Z</cp:lastPrinted>
  <dcterms:created xsi:type="dcterms:W3CDTF">2013-11-22T15:24:07Z</dcterms:created>
  <dcterms:modified xsi:type="dcterms:W3CDTF">2015-11-25T18:45:28Z</dcterms:modified>
</cp:coreProperties>
</file>